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7" r:id="rId2"/>
    <p:sldId id="307" r:id="rId3"/>
    <p:sldId id="308" r:id="rId4"/>
    <p:sldId id="311" r:id="rId5"/>
    <p:sldId id="312" r:id="rId6"/>
    <p:sldId id="313" r:id="rId7"/>
    <p:sldId id="369" r:id="rId8"/>
    <p:sldId id="370" r:id="rId9"/>
    <p:sldId id="371" r:id="rId10"/>
    <p:sldId id="314" r:id="rId11"/>
    <p:sldId id="315" r:id="rId12"/>
    <p:sldId id="317" r:id="rId13"/>
    <p:sldId id="320" r:id="rId14"/>
    <p:sldId id="321" r:id="rId15"/>
    <p:sldId id="322" r:id="rId16"/>
    <p:sldId id="332" r:id="rId17"/>
    <p:sldId id="335" r:id="rId18"/>
    <p:sldId id="336" r:id="rId19"/>
    <p:sldId id="337" r:id="rId20"/>
    <p:sldId id="355" r:id="rId21"/>
    <p:sldId id="356" r:id="rId22"/>
    <p:sldId id="259" r:id="rId23"/>
    <p:sldId id="353" r:id="rId24"/>
    <p:sldId id="352" r:id="rId25"/>
    <p:sldId id="345" r:id="rId26"/>
    <p:sldId id="354" r:id="rId27"/>
    <p:sldId id="349" r:id="rId28"/>
    <p:sldId id="372" r:id="rId29"/>
    <p:sldId id="373" r:id="rId30"/>
    <p:sldId id="375" r:id="rId31"/>
    <p:sldId id="374" r:id="rId32"/>
    <p:sldId id="377" r:id="rId33"/>
    <p:sldId id="376" r:id="rId34"/>
    <p:sldId id="350" r:id="rId35"/>
    <p:sldId id="348" r:id="rId36"/>
    <p:sldId id="347" r:id="rId37"/>
    <p:sldId id="351" r:id="rId38"/>
    <p:sldId id="266" r:id="rId39"/>
    <p:sldId id="273" r:id="rId40"/>
    <p:sldId id="276" r:id="rId41"/>
    <p:sldId id="357" r:id="rId42"/>
    <p:sldId id="358" r:id="rId43"/>
    <p:sldId id="278" r:id="rId44"/>
    <p:sldId id="283" r:id="rId45"/>
    <p:sldId id="359" r:id="rId46"/>
    <p:sldId id="285" r:id="rId47"/>
    <p:sldId id="295" r:id="rId48"/>
    <p:sldId id="360" r:id="rId49"/>
    <p:sldId id="361" r:id="rId50"/>
    <p:sldId id="296" r:id="rId51"/>
    <p:sldId id="299" r:id="rId52"/>
    <p:sldId id="301" r:id="rId53"/>
    <p:sldId id="303" r:id="rId54"/>
    <p:sldId id="363" r:id="rId55"/>
    <p:sldId id="364" r:id="rId56"/>
    <p:sldId id="362" r:id="rId57"/>
    <p:sldId id="343" r:id="rId58"/>
    <p:sldId id="365" r:id="rId59"/>
    <p:sldId id="262" r:id="rId60"/>
    <p:sldId id="367" r:id="rId61"/>
    <p:sldId id="368" r:id="rId62"/>
    <p:sldId id="260" r:id="rId63"/>
    <p:sldId id="261" r:id="rId64"/>
    <p:sldId id="341" r:id="rId65"/>
    <p:sldId id="342" r:id="rId66"/>
    <p:sldId id="36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37"/>
    <p:restoredTop sz="72721"/>
  </p:normalViewPr>
  <p:slideViewPr>
    <p:cSldViewPr snapToGrid="0" snapToObjects="1">
      <p:cViewPr varScale="1">
        <p:scale>
          <a:sx n="80" d="100"/>
          <a:sy n="80" d="100"/>
        </p:scale>
        <p:origin x="19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USA today is notorious for fussy graphs that have too much information and mislead. This graph makes our welfare problem look like it’s spiraling out of control. But note where the y-axis starts…at 94 million!</a:t>
            </a:r>
            <a:br>
              <a:rPr lang="en-US" dirty="0"/>
            </a:br>
            <a:endParaRPr lang="en-US" dirty="0"/>
          </a:p>
          <a:p>
            <a:endParaRPr lang="en-US" dirty="0"/>
          </a:p>
          <a:p>
            <a:pPr fontAlgn="base"/>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25</a:t>
            </a:fld>
            <a:endParaRPr lang="en-US"/>
          </a:p>
        </p:txBody>
      </p:sp>
    </p:spTree>
    <p:extLst>
      <p:ext uri="{BB962C8B-B14F-4D97-AF65-F5344CB8AC3E}">
        <p14:creationId xmlns:p14="http://schemas.microsoft.com/office/powerpoint/2010/main" val="261131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26</a:t>
            </a:fld>
            <a:endParaRPr lang="en-US"/>
          </a:p>
        </p:txBody>
      </p:sp>
    </p:spTree>
    <p:extLst>
      <p:ext uri="{BB962C8B-B14F-4D97-AF65-F5344CB8AC3E}">
        <p14:creationId xmlns:p14="http://schemas.microsoft.com/office/powerpoint/2010/main" val="278393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 never thought it was possible but I actually understand soccer less after looking at this chart.</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27</a:t>
            </a:fld>
            <a:endParaRPr lang="en-US"/>
          </a:p>
        </p:txBody>
      </p:sp>
    </p:spTree>
    <p:extLst>
      <p:ext uri="{BB962C8B-B14F-4D97-AF65-F5344CB8AC3E}">
        <p14:creationId xmlns:p14="http://schemas.microsoft.com/office/powerpoint/2010/main" val="73801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a graph for this. Only 3 provinces are different.</a:t>
            </a:r>
          </a:p>
        </p:txBody>
      </p:sp>
      <p:sp>
        <p:nvSpPr>
          <p:cNvPr id="4" name="Slide Number Placeholder 3"/>
          <p:cNvSpPr>
            <a:spLocks noGrp="1"/>
          </p:cNvSpPr>
          <p:nvPr>
            <p:ph type="sldNum" sz="quarter" idx="5"/>
          </p:nvPr>
        </p:nvSpPr>
        <p:spPr/>
        <p:txBody>
          <a:bodyPr/>
          <a:lstStyle/>
          <a:p>
            <a:fld id="{66610047-E131-0346-ABBC-77645D001C55}" type="slidenum">
              <a:rPr lang="en-US" smtClean="0"/>
              <a:t>34</a:t>
            </a:fld>
            <a:endParaRPr lang="en-US"/>
          </a:p>
        </p:txBody>
      </p:sp>
    </p:spTree>
    <p:extLst>
      <p:ext uri="{BB962C8B-B14F-4D97-AF65-F5344CB8AC3E}">
        <p14:creationId xmlns:p14="http://schemas.microsoft.com/office/powerpoint/2010/main" val="419585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don’t add up!</a:t>
            </a:r>
          </a:p>
        </p:txBody>
      </p:sp>
      <p:sp>
        <p:nvSpPr>
          <p:cNvPr id="4" name="Slide Number Placeholder 3"/>
          <p:cNvSpPr>
            <a:spLocks noGrp="1"/>
          </p:cNvSpPr>
          <p:nvPr>
            <p:ph type="sldNum" sz="quarter" idx="5"/>
          </p:nvPr>
        </p:nvSpPr>
        <p:spPr/>
        <p:txBody>
          <a:bodyPr/>
          <a:lstStyle/>
          <a:p>
            <a:fld id="{66610047-E131-0346-ABBC-77645D001C55}" type="slidenum">
              <a:rPr lang="en-US" smtClean="0"/>
              <a:t>35</a:t>
            </a:fld>
            <a:endParaRPr lang="en-US"/>
          </a:p>
        </p:txBody>
      </p:sp>
    </p:spTree>
    <p:extLst>
      <p:ext uri="{BB962C8B-B14F-4D97-AF65-F5344CB8AC3E}">
        <p14:creationId xmlns:p14="http://schemas.microsoft.com/office/powerpoint/2010/main" val="355653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36</a:t>
            </a:fld>
            <a:endParaRPr lang="en-US"/>
          </a:p>
        </p:txBody>
      </p:sp>
    </p:spTree>
    <p:extLst>
      <p:ext uri="{BB962C8B-B14F-4D97-AF65-F5344CB8AC3E}">
        <p14:creationId xmlns:p14="http://schemas.microsoft.com/office/powerpoint/2010/main" val="306297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 much.</a:t>
            </a:r>
          </a:p>
          <a:p>
            <a:endParaRPr lang="en-US" dirty="0"/>
          </a:p>
          <a:p>
            <a:r>
              <a:rPr lang="en-US" sz="1200" b="1" i="0" kern="1200" dirty="0">
                <a:solidFill>
                  <a:schemeClr val="tx1"/>
                </a:solidFill>
                <a:effectLst/>
                <a:latin typeface="+mn-lt"/>
                <a:ea typeface="+mn-ea"/>
                <a:cs typeface="+mn-cs"/>
              </a:rPr>
              <a:t>Edward Tufte — the guy who invented the word "</a:t>
            </a:r>
            <a:r>
              <a:rPr lang="en-US" sz="1200" b="1" i="0" kern="1200" dirty="0" err="1">
                <a:solidFill>
                  <a:schemeClr val="tx1"/>
                </a:solidFill>
                <a:effectLst/>
                <a:latin typeface="+mn-lt"/>
                <a:ea typeface="+mn-ea"/>
                <a:cs typeface="+mn-cs"/>
              </a:rPr>
              <a:t>chartjunk</a:t>
            </a:r>
            <a:r>
              <a:rPr lang="en-US" sz="1200" b="1" i="0" kern="1200" dirty="0">
                <a:solidFill>
                  <a:schemeClr val="tx1"/>
                </a:solidFill>
                <a:effectLst/>
                <a:latin typeface="+mn-lt"/>
                <a:ea typeface="+mn-ea"/>
                <a:cs typeface="+mn-cs"/>
              </a:rPr>
              <a:t>" — personally held this up as the worst chart ever. Why? The colors may induce ocular bleeding, it's in three dimensions for no reason, the Y-axis is broken twice, The chart only communicates five numbers — it's showing the breakdown of students under 25 and over 25 over 5 years — and the top section is inexplicably inverted.</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37</a:t>
            </a:fld>
            <a:endParaRPr lang="en-US"/>
          </a:p>
        </p:txBody>
      </p:sp>
    </p:spTree>
    <p:extLst>
      <p:ext uri="{BB962C8B-B14F-4D97-AF65-F5344CB8AC3E}">
        <p14:creationId xmlns:p14="http://schemas.microsoft.com/office/powerpoint/2010/main" val="307546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40</a:t>
            </a:fld>
            <a:endParaRPr lang="en-US"/>
          </a:p>
        </p:txBody>
      </p:sp>
    </p:spTree>
    <p:extLst>
      <p:ext uri="{BB962C8B-B14F-4D97-AF65-F5344CB8AC3E}">
        <p14:creationId xmlns:p14="http://schemas.microsoft.com/office/powerpoint/2010/main" val="88212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43</a:t>
            </a:fld>
            <a:endParaRPr lang="en-US"/>
          </a:p>
        </p:txBody>
      </p:sp>
    </p:spTree>
    <p:extLst>
      <p:ext uri="{BB962C8B-B14F-4D97-AF65-F5344CB8AC3E}">
        <p14:creationId xmlns:p14="http://schemas.microsoft.com/office/powerpoint/2010/main" val="2069261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own data</a:t>
            </a:r>
          </a:p>
        </p:txBody>
      </p:sp>
      <p:sp>
        <p:nvSpPr>
          <p:cNvPr id="4" name="Slide Number Placeholder 3"/>
          <p:cNvSpPr>
            <a:spLocks noGrp="1"/>
          </p:cNvSpPr>
          <p:nvPr>
            <p:ph type="sldNum" sz="quarter" idx="5"/>
          </p:nvPr>
        </p:nvSpPr>
        <p:spPr/>
        <p:txBody>
          <a:bodyPr/>
          <a:lstStyle/>
          <a:p>
            <a:fld id="{66610047-E131-0346-ABBC-77645D001C55}" type="slidenum">
              <a:rPr lang="en-US" smtClean="0"/>
              <a:t>49</a:t>
            </a:fld>
            <a:endParaRPr lang="en-US"/>
          </a:p>
        </p:txBody>
      </p:sp>
    </p:spTree>
    <p:extLst>
      <p:ext uri="{BB962C8B-B14F-4D97-AF65-F5344CB8AC3E}">
        <p14:creationId xmlns:p14="http://schemas.microsoft.com/office/powerpoint/2010/main" val="73052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383532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54</a:t>
            </a:fld>
            <a:endParaRPr lang="en-US"/>
          </a:p>
        </p:txBody>
      </p:sp>
    </p:spTree>
    <p:extLst>
      <p:ext uri="{BB962C8B-B14F-4D97-AF65-F5344CB8AC3E}">
        <p14:creationId xmlns:p14="http://schemas.microsoft.com/office/powerpoint/2010/main" val="228685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55</a:t>
            </a:fld>
            <a:endParaRPr lang="en-US"/>
          </a:p>
        </p:txBody>
      </p:sp>
    </p:spTree>
    <p:extLst>
      <p:ext uri="{BB962C8B-B14F-4D97-AF65-F5344CB8AC3E}">
        <p14:creationId xmlns:p14="http://schemas.microsoft.com/office/powerpoint/2010/main" val="368048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56</a:t>
            </a:fld>
            <a:endParaRPr lang="en-US"/>
          </a:p>
        </p:txBody>
      </p:sp>
    </p:spTree>
    <p:extLst>
      <p:ext uri="{BB962C8B-B14F-4D97-AF65-F5344CB8AC3E}">
        <p14:creationId xmlns:p14="http://schemas.microsoft.com/office/powerpoint/2010/main" val="2814668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57</a:t>
            </a:fld>
            <a:endParaRPr lang="en-US"/>
          </a:p>
        </p:txBody>
      </p:sp>
    </p:spTree>
    <p:extLst>
      <p:ext uri="{BB962C8B-B14F-4D97-AF65-F5344CB8AC3E}">
        <p14:creationId xmlns:p14="http://schemas.microsoft.com/office/powerpoint/2010/main" val="90230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58</a:t>
            </a:fld>
            <a:endParaRPr lang="en-US"/>
          </a:p>
        </p:txBody>
      </p:sp>
    </p:spTree>
    <p:extLst>
      <p:ext uri="{BB962C8B-B14F-4D97-AF65-F5344CB8AC3E}">
        <p14:creationId xmlns:p14="http://schemas.microsoft.com/office/powerpoint/2010/main" val="417911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should have the max that you can measure.</a:t>
            </a:r>
          </a:p>
        </p:txBody>
      </p:sp>
      <p:sp>
        <p:nvSpPr>
          <p:cNvPr id="4" name="Slide Number Placeholder 3"/>
          <p:cNvSpPr>
            <a:spLocks noGrp="1"/>
          </p:cNvSpPr>
          <p:nvPr>
            <p:ph type="sldNum" sz="quarter" idx="5"/>
          </p:nvPr>
        </p:nvSpPr>
        <p:spPr/>
        <p:txBody>
          <a:bodyPr/>
          <a:lstStyle/>
          <a:p>
            <a:fld id="{66610047-E131-0346-ABBC-77645D001C55}" type="slidenum">
              <a:rPr lang="en-US" smtClean="0"/>
              <a:t>59</a:t>
            </a:fld>
            <a:endParaRPr lang="en-US"/>
          </a:p>
        </p:txBody>
      </p:sp>
    </p:spTree>
    <p:extLst>
      <p:ext uri="{BB962C8B-B14F-4D97-AF65-F5344CB8AC3E}">
        <p14:creationId xmlns:p14="http://schemas.microsoft.com/office/powerpoint/2010/main" val="1610023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60</a:t>
            </a:fld>
            <a:endParaRPr lang="en-US"/>
          </a:p>
        </p:txBody>
      </p:sp>
    </p:spTree>
    <p:extLst>
      <p:ext uri="{BB962C8B-B14F-4D97-AF65-F5344CB8AC3E}">
        <p14:creationId xmlns:p14="http://schemas.microsoft.com/office/powerpoint/2010/main" val="2619275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61</a:t>
            </a:fld>
            <a:endParaRPr lang="en-US"/>
          </a:p>
        </p:txBody>
      </p:sp>
    </p:spTree>
    <p:extLst>
      <p:ext uri="{BB962C8B-B14F-4D97-AF65-F5344CB8AC3E}">
        <p14:creationId xmlns:p14="http://schemas.microsoft.com/office/powerpoint/2010/main" val="207812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the book</a:t>
            </a:r>
          </a:p>
        </p:txBody>
      </p:sp>
      <p:sp>
        <p:nvSpPr>
          <p:cNvPr id="4" name="Slide Number Placeholder 3"/>
          <p:cNvSpPr>
            <a:spLocks noGrp="1"/>
          </p:cNvSpPr>
          <p:nvPr>
            <p:ph type="sldNum" sz="quarter" idx="5"/>
          </p:nvPr>
        </p:nvSpPr>
        <p:spPr/>
        <p:txBody>
          <a:bodyPr/>
          <a:lstStyle/>
          <a:p>
            <a:fld id="{66610047-E131-0346-ABBC-77645D001C55}" type="slidenum">
              <a:rPr lang="en-US" smtClean="0"/>
              <a:t>62</a:t>
            </a:fld>
            <a:endParaRPr lang="en-US"/>
          </a:p>
        </p:txBody>
      </p:sp>
    </p:spTree>
    <p:extLst>
      <p:ext uri="{BB962C8B-B14F-4D97-AF65-F5344CB8AC3E}">
        <p14:creationId xmlns:p14="http://schemas.microsoft.com/office/powerpoint/2010/main" val="229185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66</a:t>
            </a:fld>
            <a:endParaRPr lang="en-US"/>
          </a:p>
        </p:txBody>
      </p:sp>
    </p:spTree>
    <p:extLst>
      <p:ext uri="{BB962C8B-B14F-4D97-AF65-F5344CB8AC3E}">
        <p14:creationId xmlns:p14="http://schemas.microsoft.com/office/powerpoint/2010/main" val="39141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FA18B-A411-4466-B27F-B6BC6E93E479}" type="slidenum">
              <a:rPr lang="en-US"/>
              <a:pPr/>
              <a:t>12</a:t>
            </a:fld>
            <a:endParaRPr lang="en-US"/>
          </a:p>
        </p:txBody>
      </p:sp>
      <p:sp>
        <p:nvSpPr>
          <p:cNvPr id="207874" name="Rectangle 2"/>
          <p:cNvSpPr>
            <a:spLocks noGrp="1" noRot="1" noChangeAspect="1" noChangeArrowheads="1" noTextEdit="1"/>
          </p:cNvSpPr>
          <p:nvPr>
            <p:ph type="sldImg"/>
          </p:nvPr>
        </p:nvSpPr>
        <p:spPr>
          <a:xfrm>
            <a:off x="381000" y="685800"/>
            <a:ext cx="6096000" cy="3429000"/>
          </a:xfrm>
          <a:ln/>
        </p:spPr>
      </p:sp>
      <p:sp>
        <p:nvSpPr>
          <p:cNvPr id="207875"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1213567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92DDC-4DD4-4C89-B29A-06E7F097F8CA}" type="slidenum">
              <a:rPr lang="en-US"/>
              <a:pPr/>
              <a:t>15</a:t>
            </a:fld>
            <a:endParaRPr lang="en-US"/>
          </a:p>
        </p:txBody>
      </p:sp>
      <p:sp>
        <p:nvSpPr>
          <p:cNvPr id="116738" name="Rectangle 2"/>
          <p:cNvSpPr>
            <a:spLocks noGrp="1" noRot="1" noChangeAspect="1" noChangeArrowheads="1" noTextEdit="1"/>
          </p:cNvSpPr>
          <p:nvPr>
            <p:ph type="sldImg"/>
          </p:nvPr>
        </p:nvSpPr>
        <p:spPr>
          <a:xfrm>
            <a:off x="428625" y="708025"/>
            <a:ext cx="6045200" cy="3402013"/>
          </a:xfrm>
          <a:ln/>
        </p:spPr>
      </p:sp>
      <p:sp>
        <p:nvSpPr>
          <p:cNvPr id="116739" name="Rectangle 3"/>
          <p:cNvSpPr>
            <a:spLocks noGrp="1" noChangeArrowheads="1"/>
          </p:cNvSpPr>
          <p:nvPr>
            <p:ph type="body" idx="1"/>
          </p:nvPr>
        </p:nvSpPr>
        <p:spPr>
          <a:xfrm>
            <a:off x="941388" y="4322763"/>
            <a:ext cx="5019675" cy="4111625"/>
          </a:xfrm>
        </p:spPr>
        <p:txBody>
          <a:bodyPr/>
          <a:lstStyle/>
          <a:p>
            <a:endParaRPr lang="en-GB"/>
          </a:p>
        </p:txBody>
      </p:sp>
    </p:spTree>
    <p:extLst>
      <p:ext uri="{BB962C8B-B14F-4D97-AF65-F5344CB8AC3E}">
        <p14:creationId xmlns:p14="http://schemas.microsoft.com/office/powerpoint/2010/main" val="60301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D2DD-75C4-40A8-A42C-79185F208207}" type="slidenum">
              <a:rPr lang="en-US"/>
              <a:pPr/>
              <a:t>17</a:t>
            </a:fld>
            <a:endParaRPr lang="en-US"/>
          </a:p>
        </p:txBody>
      </p:sp>
      <p:sp>
        <p:nvSpPr>
          <p:cNvPr id="183298" name="Rectangle 2"/>
          <p:cNvSpPr>
            <a:spLocks noGrp="1" noRot="1" noChangeAspect="1" noChangeArrowheads="1" noTextEdit="1"/>
          </p:cNvSpPr>
          <p:nvPr>
            <p:ph type="sldImg"/>
          </p:nvPr>
        </p:nvSpPr>
        <p:spPr>
          <a:xfrm>
            <a:off x="381000" y="685800"/>
            <a:ext cx="6096000" cy="3429000"/>
          </a:xfrm>
          <a:ln/>
        </p:spPr>
      </p:sp>
      <p:sp>
        <p:nvSpPr>
          <p:cNvPr id="183299"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54885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18</a:t>
            </a:fld>
            <a:endParaRPr lang="en-US"/>
          </a:p>
        </p:txBody>
      </p:sp>
    </p:spTree>
    <p:extLst>
      <p:ext uri="{BB962C8B-B14F-4D97-AF65-F5344CB8AC3E}">
        <p14:creationId xmlns:p14="http://schemas.microsoft.com/office/powerpoint/2010/main" val="39445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20</a:t>
            </a:fld>
            <a:endParaRPr lang="en-US"/>
          </a:p>
        </p:txBody>
      </p:sp>
    </p:spTree>
    <p:extLst>
      <p:ext uri="{BB962C8B-B14F-4D97-AF65-F5344CB8AC3E}">
        <p14:creationId xmlns:p14="http://schemas.microsoft.com/office/powerpoint/2010/main" val="221505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23</a:t>
            </a:fld>
            <a:endParaRPr lang="en-US"/>
          </a:p>
        </p:txBody>
      </p:sp>
    </p:spTree>
    <p:extLst>
      <p:ext uri="{BB962C8B-B14F-4D97-AF65-F5344CB8AC3E}">
        <p14:creationId xmlns:p14="http://schemas.microsoft.com/office/powerpoint/2010/main" val="301994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Meaningless 3</a:t>
            </a:r>
            <a:r>
              <a:rPr lang="en-US" baseline="30000" dirty="0"/>
              <a:t>rd</a:t>
            </a:r>
            <a:r>
              <a:rPr lang="en-US" dirty="0"/>
              <a:t> dimension!</a:t>
            </a:r>
          </a:p>
        </p:txBody>
      </p:sp>
      <p:sp>
        <p:nvSpPr>
          <p:cNvPr id="4" name="Slide Number Placeholder 3"/>
          <p:cNvSpPr>
            <a:spLocks noGrp="1"/>
          </p:cNvSpPr>
          <p:nvPr>
            <p:ph type="sldNum" sz="quarter" idx="5"/>
          </p:nvPr>
        </p:nvSpPr>
        <p:spPr/>
        <p:txBody>
          <a:bodyPr/>
          <a:lstStyle/>
          <a:p>
            <a:fld id="{66610047-E131-0346-ABBC-77645D001C55}" type="slidenum">
              <a:rPr lang="en-US" smtClean="0"/>
              <a:t>24</a:t>
            </a:fld>
            <a:endParaRPr lang="en-US"/>
          </a:p>
        </p:txBody>
      </p:sp>
    </p:spTree>
    <p:extLst>
      <p:ext uri="{BB962C8B-B14F-4D97-AF65-F5344CB8AC3E}">
        <p14:creationId xmlns:p14="http://schemas.microsoft.com/office/powerpoint/2010/main" val="3097412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2/7/24</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2/7/24</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9317" y="1122363"/>
            <a:ext cx="10902461" cy="2387600"/>
          </a:xfrm>
        </p:spPr>
        <p:txBody>
          <a:bodyPr>
            <a:normAutofit/>
          </a:bodyPr>
          <a:lstStyle/>
          <a:p>
            <a:r>
              <a:rPr lang="en-GB" dirty="0"/>
              <a:t>Data Visualization and Bias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89" y="365125"/>
            <a:ext cx="11591779"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When testing several groups of participants, samples should come from populations with the same variance</a:t>
            </a:r>
          </a:p>
          <a:p>
            <a:endParaRPr lang="en-US" sz="3200" dirty="0"/>
          </a:p>
          <a:p>
            <a:r>
              <a:rPr lang="en-US" sz="3200" dirty="0"/>
              <a:t>In correlational designs, the variance of the outcome variable should be stable at all levels of the predictor variable</a:t>
            </a:r>
          </a:p>
        </p:txBody>
      </p:sp>
    </p:spTree>
    <p:extLst>
      <p:ext uri="{BB962C8B-B14F-4D97-AF65-F5344CB8AC3E}">
        <p14:creationId xmlns:p14="http://schemas.microsoft.com/office/powerpoint/2010/main" val="305313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365125"/>
            <a:ext cx="11563643"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Can affect the two main things that we might do when we fit models to data:</a:t>
            </a:r>
          </a:p>
          <a:p>
            <a:endParaRPr lang="en-US" sz="3200" dirty="0"/>
          </a:p>
          <a:p>
            <a:pPr lvl="1"/>
            <a:r>
              <a:rPr lang="en-US" sz="3200" dirty="0"/>
              <a:t>Parameters</a:t>
            </a:r>
          </a:p>
          <a:p>
            <a:pPr lvl="1"/>
            <a:endParaRPr lang="en-US" sz="3200" dirty="0"/>
          </a:p>
          <a:p>
            <a:pPr lvl="1"/>
            <a:r>
              <a:rPr lang="en-US" sz="3200" dirty="0"/>
              <a:t>Null Hypothesis significance testing</a:t>
            </a:r>
          </a:p>
        </p:txBody>
      </p:sp>
    </p:spTree>
    <p:extLst>
      <p:ext uri="{BB962C8B-B14F-4D97-AF65-F5344CB8AC3E}">
        <p14:creationId xmlns:p14="http://schemas.microsoft.com/office/powerpoint/2010/main" val="253710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506437" y="274638"/>
            <a:ext cx="11197883" cy="1452562"/>
          </a:xfrm>
        </p:spPr>
        <p:txBody>
          <a:bodyPr/>
          <a:lstStyle/>
          <a:p>
            <a:r>
              <a:rPr lang="en-GB" dirty="0"/>
              <a:t>Homoscedasticity/ Homogeneity of Variance</a:t>
            </a:r>
          </a:p>
        </p:txBody>
      </p:sp>
      <p:sp>
        <p:nvSpPr>
          <p:cNvPr id="206855" name="Rectangle 7"/>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sp>
        <p:nvSpPr>
          <p:cNvPr id="206857" name="Rectangle 9"/>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14" y="1368902"/>
            <a:ext cx="5592457" cy="5374973"/>
          </a:xfrm>
          <a:prstGeom prst="rect">
            <a:avLst/>
          </a:prstGeom>
        </p:spPr>
      </p:pic>
    </p:spTree>
    <p:extLst>
      <p:ext uri="{BB962C8B-B14F-4D97-AF65-F5344CB8AC3E}">
        <p14:creationId xmlns:p14="http://schemas.microsoft.com/office/powerpoint/2010/main" val="103050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403149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2116776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3"/>
          <p:cNvSpPr>
            <a:spLocks noGrp="1" noChangeArrowheads="1"/>
          </p:cNvSpPr>
          <p:nvPr>
            <p:ph type="title"/>
          </p:nvPr>
        </p:nvSpPr>
        <p:spPr/>
        <p:txBody>
          <a:bodyPr/>
          <a:lstStyle/>
          <a:p>
            <a:r>
              <a:rPr lang="en-GB" dirty="0"/>
              <a:t>Spotting Normality</a:t>
            </a:r>
          </a:p>
        </p:txBody>
      </p:sp>
      <p:sp>
        <p:nvSpPr>
          <p:cNvPr id="115714" name="Rectangle 2"/>
          <p:cNvSpPr>
            <a:spLocks noGrp="1" noChangeArrowheads="1"/>
          </p:cNvSpPr>
          <p:nvPr>
            <p:ph idx="1"/>
          </p:nvPr>
        </p:nvSpPr>
        <p:spPr>
          <a:xfrm>
            <a:off x="838200" y="1642745"/>
            <a:ext cx="10515600" cy="4351338"/>
          </a:xfrm>
        </p:spPr>
        <p:txBody>
          <a:bodyPr>
            <a:normAutofit lnSpcReduction="10000"/>
          </a:bodyPr>
          <a:lstStyle/>
          <a:p>
            <a:pPr>
              <a:spcBef>
                <a:spcPct val="30000"/>
              </a:spcBef>
              <a:spcAft>
                <a:spcPct val="30000"/>
              </a:spcAft>
            </a:pPr>
            <a:r>
              <a:rPr lang="en-GB" sz="2800" dirty="0"/>
              <a:t>Central Limit Theorem</a:t>
            </a:r>
          </a:p>
          <a:p>
            <a:pPr lvl="1">
              <a:spcBef>
                <a:spcPct val="30000"/>
              </a:spcBef>
              <a:spcAft>
                <a:spcPct val="30000"/>
              </a:spcAft>
            </a:pPr>
            <a:r>
              <a:rPr lang="en-GB" sz="2400" dirty="0"/>
              <a:t>If </a:t>
            </a:r>
            <a:r>
              <a:rPr lang="en-GB" sz="2400" i="1" dirty="0"/>
              <a:t>N </a:t>
            </a:r>
            <a:r>
              <a:rPr lang="en-GB" sz="2400" dirty="0"/>
              <a:t>&gt; 30, the sampling distribution is normal anyway (arguably)</a:t>
            </a:r>
          </a:p>
          <a:p>
            <a:pPr>
              <a:spcBef>
                <a:spcPct val="30000"/>
              </a:spcBef>
              <a:spcAft>
                <a:spcPct val="30000"/>
              </a:spcAft>
            </a:pPr>
            <a:r>
              <a:rPr lang="en-GB" sz="2800" dirty="0"/>
              <a:t>Graphical displays</a:t>
            </a:r>
          </a:p>
          <a:p>
            <a:pPr lvl="1">
              <a:spcBef>
                <a:spcPct val="30000"/>
              </a:spcBef>
              <a:spcAft>
                <a:spcPct val="30000"/>
              </a:spcAft>
            </a:pPr>
            <a:r>
              <a:rPr lang="en-GB" sz="2400" dirty="0"/>
              <a:t>P-P Plot (or Q-Q plot)</a:t>
            </a:r>
          </a:p>
          <a:p>
            <a:pPr lvl="1">
              <a:spcBef>
                <a:spcPct val="30000"/>
              </a:spcBef>
              <a:spcAft>
                <a:spcPct val="30000"/>
              </a:spcAft>
            </a:pPr>
            <a:r>
              <a:rPr lang="en-GB" sz="2400" dirty="0"/>
              <a:t>Histogram</a:t>
            </a:r>
          </a:p>
          <a:p>
            <a:pPr>
              <a:spcBef>
                <a:spcPct val="30000"/>
              </a:spcBef>
              <a:spcAft>
                <a:spcPct val="30000"/>
              </a:spcAft>
            </a:pPr>
            <a:r>
              <a:rPr lang="en-GB" sz="2800" dirty="0"/>
              <a:t>Values of skew/kurtosis</a:t>
            </a:r>
          </a:p>
          <a:p>
            <a:pPr lvl="1">
              <a:spcBef>
                <a:spcPct val="30000"/>
              </a:spcBef>
              <a:spcAft>
                <a:spcPct val="30000"/>
              </a:spcAft>
            </a:pPr>
            <a:r>
              <a:rPr lang="en-GB" sz="2400" dirty="0"/>
              <a:t>0 in a normal distribution</a:t>
            </a:r>
          </a:p>
          <a:p>
            <a:pPr>
              <a:spcBef>
                <a:spcPct val="30000"/>
              </a:spcBef>
              <a:spcAft>
                <a:spcPct val="30000"/>
              </a:spcAft>
            </a:pPr>
            <a:r>
              <a:rPr lang="en-GB" sz="2800" dirty="0"/>
              <a:t>Kolmogorov-Smirnov Test (but the result depends on </a:t>
            </a:r>
            <a:r>
              <a:rPr lang="en-GB" sz="2800" i="1" dirty="0"/>
              <a:t>N</a:t>
            </a:r>
            <a:r>
              <a:rPr lang="en-GB" sz="2800" dirty="0"/>
              <a:t>)</a:t>
            </a:r>
          </a:p>
        </p:txBody>
      </p:sp>
    </p:spTree>
    <p:extLst>
      <p:ext uri="{BB962C8B-B14F-4D97-AF65-F5344CB8AC3E}">
        <p14:creationId xmlns:p14="http://schemas.microsoft.com/office/powerpoint/2010/main" val="30955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7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7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7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71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7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uiExpand="1"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when assumptions are violated?</a:t>
            </a:r>
          </a:p>
        </p:txBody>
      </p:sp>
      <p:sp>
        <p:nvSpPr>
          <p:cNvPr id="3" name="Content Placeholder 2"/>
          <p:cNvSpPr>
            <a:spLocks noGrp="1"/>
          </p:cNvSpPr>
          <p:nvPr>
            <p:ph idx="1"/>
          </p:nvPr>
        </p:nvSpPr>
        <p:spPr/>
        <p:txBody>
          <a:bodyPr>
            <a:normAutofit fontScale="92500" lnSpcReduction="10000"/>
          </a:bodyPr>
          <a:lstStyle/>
          <a:p>
            <a:r>
              <a:rPr lang="en-US" sz="3200" dirty="0"/>
              <a:t>Make an a-priori rule about identifying and eliminating outliers (e.g., +/- 3 SD from mean)</a:t>
            </a:r>
          </a:p>
          <a:p>
            <a:pPr lvl="1"/>
            <a:r>
              <a:rPr lang="en-US" sz="2800" dirty="0"/>
              <a:t>Why would it be okay to eliminate data?</a:t>
            </a:r>
          </a:p>
          <a:p>
            <a:endParaRPr lang="en-US" sz="3200" dirty="0"/>
          </a:p>
          <a:p>
            <a:r>
              <a:rPr lang="en-US" sz="3200" dirty="0"/>
              <a:t>Transform the data by applying a mathematical function to scores</a:t>
            </a:r>
          </a:p>
          <a:p>
            <a:pPr lvl="1"/>
            <a:r>
              <a:rPr lang="en-US" sz="2800" dirty="0"/>
              <a:t>Changes the interpretation of the association</a:t>
            </a:r>
          </a:p>
          <a:p>
            <a:pPr lvl="1"/>
            <a:endParaRPr lang="en-US" sz="3200" dirty="0"/>
          </a:p>
          <a:p>
            <a:r>
              <a:rPr lang="en-US" sz="3200" dirty="0"/>
              <a:t>Use Non-parametric tests (more on this later)</a:t>
            </a:r>
          </a:p>
          <a:p>
            <a:pPr lvl="1"/>
            <a:r>
              <a:rPr lang="en-US" sz="2800" dirty="0"/>
              <a:t>Changes the interpretation of the association</a:t>
            </a:r>
          </a:p>
          <a:p>
            <a:pPr lvl="1"/>
            <a:endParaRPr lang="en-US" sz="2400" dirty="0"/>
          </a:p>
          <a:p>
            <a:endParaRPr lang="en-US" dirty="0"/>
          </a:p>
        </p:txBody>
      </p:sp>
    </p:spTree>
    <p:extLst>
      <p:ext uri="{BB962C8B-B14F-4D97-AF65-F5344CB8AC3E}">
        <p14:creationId xmlns:p14="http://schemas.microsoft.com/office/powerpoint/2010/main" val="3075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02311" y="274639"/>
            <a:ext cx="11117603" cy="1452562"/>
          </a:xfrm>
        </p:spPr>
        <p:txBody>
          <a:bodyPr/>
          <a:lstStyle/>
          <a:p>
            <a:r>
              <a:rPr lang="en-GB" dirty="0"/>
              <a:t>Transforming Data</a:t>
            </a:r>
          </a:p>
        </p:txBody>
      </p:sp>
      <p:sp>
        <p:nvSpPr>
          <p:cNvPr id="123908" name="Rectangle 4"/>
          <p:cNvSpPr>
            <a:spLocks noGrp="1" noChangeArrowheads="1"/>
          </p:cNvSpPr>
          <p:nvPr>
            <p:ph idx="1"/>
          </p:nvPr>
        </p:nvSpPr>
        <p:spPr>
          <a:xfrm>
            <a:off x="838199" y="1558338"/>
            <a:ext cx="10556631" cy="5025023"/>
          </a:xfrm>
        </p:spPr>
        <p:txBody>
          <a:bodyPr>
            <a:normAutofit/>
          </a:bodyPr>
          <a:lstStyle/>
          <a:p>
            <a:pPr>
              <a:lnSpc>
                <a:spcPct val="90000"/>
              </a:lnSpc>
            </a:pPr>
            <a:r>
              <a:rPr lang="en-GB" sz="3200" dirty="0"/>
              <a:t>Log transformation (log(x</a:t>
            </a:r>
            <a:r>
              <a:rPr lang="en-GB" sz="3200" baseline="-25000" dirty="0"/>
              <a:t>i</a:t>
            </a:r>
            <a:r>
              <a:rPr lang="en-GB" sz="3200" dirty="0"/>
              <a:t>))</a:t>
            </a:r>
          </a:p>
          <a:p>
            <a:pPr lvl="1">
              <a:lnSpc>
                <a:spcPct val="90000"/>
              </a:lnSpc>
            </a:pPr>
            <a:r>
              <a:rPr lang="en-GB" sz="3200" dirty="0"/>
              <a:t>Reduce positive skew.</a:t>
            </a:r>
          </a:p>
          <a:p>
            <a:pPr>
              <a:lnSpc>
                <a:spcPct val="90000"/>
              </a:lnSpc>
            </a:pPr>
            <a:r>
              <a:rPr lang="en-GB" sz="3200" dirty="0"/>
              <a:t>Square root transformation (</a:t>
            </a:r>
            <a:r>
              <a:rPr lang="en-GB" sz="3200" dirty="0">
                <a:cs typeface="Arial" charset="0"/>
              </a:rPr>
              <a:t>√</a:t>
            </a:r>
            <a:r>
              <a:rPr lang="en-GB" sz="3200" dirty="0"/>
              <a:t>x</a:t>
            </a:r>
            <a:r>
              <a:rPr lang="en-GB" sz="3200" baseline="-25000" dirty="0"/>
              <a:t>i</a:t>
            </a:r>
            <a:r>
              <a:rPr lang="en-GB" sz="3200" dirty="0"/>
              <a:t>):</a:t>
            </a:r>
          </a:p>
          <a:p>
            <a:pPr lvl="1">
              <a:lnSpc>
                <a:spcPct val="90000"/>
              </a:lnSpc>
            </a:pPr>
            <a:r>
              <a:rPr lang="en-GB" sz="3200" dirty="0"/>
              <a:t>Also reduces positive skew. Can also be useful for stabilizing variance.</a:t>
            </a:r>
          </a:p>
          <a:p>
            <a:pPr>
              <a:lnSpc>
                <a:spcPct val="90000"/>
              </a:lnSpc>
            </a:pPr>
            <a:r>
              <a:rPr lang="en-GB" sz="3200" dirty="0"/>
              <a:t>Reciprocal transformation (1/ x</a:t>
            </a:r>
            <a:r>
              <a:rPr lang="en-GB" sz="3200" baseline="-25000" dirty="0"/>
              <a:t>i</a:t>
            </a:r>
            <a:r>
              <a:rPr lang="en-GB" sz="3200" dirty="0"/>
              <a:t>):</a:t>
            </a:r>
          </a:p>
          <a:p>
            <a:pPr lvl="1">
              <a:lnSpc>
                <a:spcPct val="90000"/>
              </a:lnSpc>
            </a:pPr>
            <a:r>
              <a:rPr lang="en-GB" sz="3200" dirty="0"/>
              <a:t>Dividing 1 by each score also reduces the impact of large scores. This transformation reverses the scores, you can avoid this by reversing the scores before the transformation, 1/(</a:t>
            </a:r>
            <a:r>
              <a:rPr lang="en-GB" sz="3200" dirty="0" err="1"/>
              <a:t>x</a:t>
            </a:r>
            <a:r>
              <a:rPr lang="en-GB" sz="3200" baseline="-25000" dirty="0" err="1"/>
              <a:t>highest</a:t>
            </a:r>
            <a:r>
              <a:rPr lang="en-GB" sz="3200" dirty="0"/>
              <a:t> – x</a:t>
            </a:r>
            <a:r>
              <a:rPr lang="en-GB" sz="3200" baseline="-25000" dirty="0"/>
              <a:t>i</a:t>
            </a:r>
            <a:r>
              <a:rPr lang="en-GB" sz="3200" dirty="0"/>
              <a:t>).</a:t>
            </a:r>
          </a:p>
          <a:p>
            <a:pPr lvl="1">
              <a:lnSpc>
                <a:spcPct val="90000"/>
              </a:lnSpc>
            </a:pPr>
            <a:endParaRPr lang="en-US" sz="2400" dirty="0"/>
          </a:p>
        </p:txBody>
      </p:sp>
    </p:spTree>
    <p:extLst>
      <p:ext uri="{BB962C8B-B14F-4D97-AF65-F5344CB8AC3E}">
        <p14:creationId xmlns:p14="http://schemas.microsoft.com/office/powerpoint/2010/main" val="30484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90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0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90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9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p:txBody>
          <a:bodyPr/>
          <a:lstStyle/>
          <a:p>
            <a:r>
              <a:rPr lang="en-GB" dirty="0"/>
              <a:t>Log Transformation</a:t>
            </a:r>
            <a:endParaRPr lang="en-US" dirty="0"/>
          </a:p>
        </p:txBody>
      </p:sp>
      <p:sp>
        <p:nvSpPr>
          <p:cNvPr id="186377" name="Text Box 9"/>
          <p:cNvSpPr txBox="1">
            <a:spLocks noChangeArrowheads="1"/>
          </p:cNvSpPr>
          <p:nvPr/>
        </p:nvSpPr>
        <p:spPr bwMode="auto">
          <a:xfrm>
            <a:off x="1837983" y="1506022"/>
            <a:ext cx="3626618"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6378" name="Text Box 10"/>
          <p:cNvSpPr txBox="1">
            <a:spLocks noChangeArrowheads="1"/>
          </p:cNvSpPr>
          <p:nvPr/>
        </p:nvSpPr>
        <p:spPr bwMode="auto">
          <a:xfrm>
            <a:off x="7460957" y="1410931"/>
            <a:ext cx="3626618"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rcRect/>
          <a:stretch>
            <a:fillRect/>
          </a:stretch>
        </p:blipFill>
        <p:spPr bwMode="auto">
          <a:xfrm>
            <a:off x="5926066" y="1869838"/>
            <a:ext cx="6049286" cy="4857760"/>
          </a:xfrm>
          <a:prstGeom prst="rect">
            <a:avLst/>
          </a:prstGeom>
          <a:noFill/>
          <a:ln w="9525">
            <a:noFill/>
            <a:miter lim="800000"/>
            <a:headEnd/>
            <a:tailEnd/>
          </a:ln>
        </p:spPr>
      </p:pic>
      <p:pic>
        <p:nvPicPr>
          <p:cNvPr id="10" name="Picture 9"/>
          <p:cNvPicPr>
            <a:picLocks noChangeAspect="1"/>
          </p:cNvPicPr>
          <p:nvPr/>
        </p:nvPicPr>
        <p:blipFill>
          <a:blip r:embed="rId4" cstate="print"/>
          <a:srcRect/>
          <a:stretch>
            <a:fillRect/>
          </a:stretch>
        </p:blipFill>
        <p:spPr bwMode="auto">
          <a:xfrm>
            <a:off x="398726" y="1869838"/>
            <a:ext cx="6085948" cy="4857760"/>
          </a:xfrm>
          <a:prstGeom prst="rect">
            <a:avLst/>
          </a:prstGeom>
          <a:noFill/>
          <a:ln w="9525">
            <a:noFill/>
            <a:miter lim="800000"/>
            <a:headEnd/>
            <a:tailEnd/>
          </a:ln>
        </p:spPr>
      </p:pic>
    </p:spTree>
    <p:extLst>
      <p:ext uri="{BB962C8B-B14F-4D97-AF65-F5344CB8AC3E}">
        <p14:creationId xmlns:p14="http://schemas.microsoft.com/office/powerpoint/2010/main" val="99415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610631" y="365125"/>
            <a:ext cx="11092249" cy="1325563"/>
          </a:xfrm>
        </p:spPr>
        <p:txBody>
          <a:bodyPr>
            <a:normAutofit/>
          </a:bodyPr>
          <a:lstStyle/>
          <a:p>
            <a:r>
              <a:rPr lang="en-GB" dirty="0"/>
              <a:t>Square Root Transformation</a:t>
            </a:r>
            <a:endParaRPr lang="en-US" dirty="0"/>
          </a:p>
        </p:txBody>
      </p:sp>
      <p:sp>
        <p:nvSpPr>
          <p:cNvPr id="189445" name="Text Box 5"/>
          <p:cNvSpPr txBox="1">
            <a:spLocks noChangeArrowheads="1"/>
          </p:cNvSpPr>
          <p:nvPr/>
        </p:nvSpPr>
        <p:spPr bwMode="auto">
          <a:xfrm>
            <a:off x="2063067" y="1506022"/>
            <a:ext cx="3556282"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9446" name="Text Box 6"/>
          <p:cNvSpPr txBox="1">
            <a:spLocks noChangeArrowheads="1"/>
          </p:cNvSpPr>
          <p:nvPr/>
        </p:nvSpPr>
        <p:spPr bwMode="auto">
          <a:xfrm>
            <a:off x="7559431" y="1506022"/>
            <a:ext cx="3556282"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rcRect/>
          <a:stretch>
            <a:fillRect/>
          </a:stretch>
        </p:blipFill>
        <p:spPr bwMode="auto">
          <a:xfrm>
            <a:off x="6096000" y="1973397"/>
            <a:ext cx="5606880" cy="4492635"/>
          </a:xfrm>
          <a:prstGeom prst="rect">
            <a:avLst/>
          </a:prstGeom>
          <a:noFill/>
          <a:ln w="9525">
            <a:noFill/>
            <a:miter lim="800000"/>
            <a:headEnd/>
            <a:tailEnd/>
          </a:ln>
        </p:spPr>
      </p:pic>
      <p:pic>
        <p:nvPicPr>
          <p:cNvPr id="9" name="Picture 8"/>
          <p:cNvPicPr>
            <a:picLocks noChangeAspect="1"/>
          </p:cNvPicPr>
          <p:nvPr/>
        </p:nvPicPr>
        <p:blipFill>
          <a:blip r:embed="rId3" cstate="print"/>
          <a:srcRect/>
          <a:stretch>
            <a:fillRect/>
          </a:stretch>
        </p:blipFill>
        <p:spPr bwMode="auto">
          <a:xfrm>
            <a:off x="610631" y="1973397"/>
            <a:ext cx="5662137" cy="4519477"/>
          </a:xfrm>
          <a:prstGeom prst="rect">
            <a:avLst/>
          </a:prstGeom>
          <a:noFill/>
          <a:ln w="9525">
            <a:noFill/>
            <a:miter lim="800000"/>
            <a:headEnd/>
            <a:tailEnd/>
          </a:ln>
        </p:spPr>
      </p:pic>
    </p:spTree>
    <p:extLst>
      <p:ext uri="{BB962C8B-B14F-4D97-AF65-F5344CB8AC3E}">
        <p14:creationId xmlns:p14="http://schemas.microsoft.com/office/powerpoint/2010/main" val="300138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697523" y="1473933"/>
            <a:ext cx="10515600" cy="4351338"/>
          </a:xfrm>
        </p:spPr>
        <p:txBody>
          <a:bodyPr>
            <a:noAutofit/>
          </a:bodyPr>
          <a:lstStyle/>
          <a:p>
            <a:pPr>
              <a:lnSpc>
                <a:spcPct val="90000"/>
              </a:lnSpc>
            </a:pPr>
            <a:r>
              <a:rPr lang="en-GB" sz="3200" dirty="0"/>
              <a:t>Assumptions of parametric tests based on the normal distribution</a:t>
            </a:r>
          </a:p>
          <a:p>
            <a:pPr>
              <a:lnSpc>
                <a:spcPct val="90000"/>
              </a:lnSpc>
            </a:pPr>
            <a:endParaRPr lang="en-US" sz="3200" dirty="0"/>
          </a:p>
          <a:p>
            <a:pPr>
              <a:lnSpc>
                <a:spcPct val="90000"/>
              </a:lnSpc>
            </a:pPr>
            <a:r>
              <a:rPr lang="en-GB" sz="3200" dirty="0"/>
              <a:t>Know how to correct problems in the data</a:t>
            </a:r>
          </a:p>
          <a:p>
            <a:pPr>
              <a:lnSpc>
                <a:spcPct val="90000"/>
              </a:lnSpc>
            </a:pPr>
            <a:endParaRPr lang="en-GB" sz="3200" dirty="0"/>
          </a:p>
          <a:p>
            <a:pPr>
              <a:lnSpc>
                <a:spcPct val="90000"/>
              </a:lnSpc>
            </a:pPr>
            <a:r>
              <a:rPr lang="en-GB" sz="3200" dirty="0"/>
              <a:t>Data visualization techniques</a:t>
            </a:r>
          </a:p>
        </p:txBody>
      </p:sp>
    </p:spTree>
    <p:extLst>
      <p:ext uri="{BB962C8B-B14F-4D97-AF65-F5344CB8AC3E}">
        <p14:creationId xmlns:p14="http://schemas.microsoft.com/office/powerpoint/2010/main" val="1849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4432-679E-184E-A304-ADAB06D93BC3}"/>
              </a:ext>
            </a:extLst>
          </p:cNvPr>
          <p:cNvSpPr>
            <a:spLocks noGrp="1"/>
          </p:cNvSpPr>
          <p:nvPr>
            <p:ph type="title"/>
          </p:nvPr>
        </p:nvSpPr>
        <p:spPr/>
        <p:txBody>
          <a:bodyPr/>
          <a:lstStyle/>
          <a:p>
            <a:r>
              <a:rPr lang="en-US" dirty="0"/>
              <a:t>How do you decide?</a:t>
            </a:r>
          </a:p>
        </p:txBody>
      </p:sp>
      <p:sp>
        <p:nvSpPr>
          <p:cNvPr id="3" name="Content Placeholder 2">
            <a:extLst>
              <a:ext uri="{FF2B5EF4-FFF2-40B4-BE49-F238E27FC236}">
                <a16:creationId xmlns:a16="http://schemas.microsoft.com/office/drawing/2014/main" id="{FBC7EF03-04AB-8E42-8961-3B3B5E6979F2}"/>
              </a:ext>
            </a:extLst>
          </p:cNvPr>
          <p:cNvSpPr>
            <a:spLocks noGrp="1"/>
          </p:cNvSpPr>
          <p:nvPr>
            <p:ph idx="1"/>
          </p:nvPr>
        </p:nvSpPr>
        <p:spPr/>
        <p:txBody>
          <a:bodyPr/>
          <a:lstStyle/>
          <a:p>
            <a:r>
              <a:rPr lang="en-US" sz="3200" dirty="0"/>
              <a:t>Have a plan before you collect data</a:t>
            </a:r>
          </a:p>
          <a:p>
            <a:endParaRPr lang="en-US" sz="3200" dirty="0"/>
          </a:p>
          <a:p>
            <a:r>
              <a:rPr lang="en-US" sz="3200" dirty="0"/>
              <a:t>Plan should be based on:</a:t>
            </a:r>
          </a:p>
          <a:p>
            <a:pPr lvl="1"/>
            <a:r>
              <a:rPr lang="en-US" sz="3200" dirty="0"/>
              <a:t>Your hypotheses and what’s right for your dataset</a:t>
            </a:r>
          </a:p>
          <a:p>
            <a:pPr lvl="1"/>
            <a:r>
              <a:rPr lang="en-US" sz="3200" dirty="0"/>
              <a:t>What is typical or standard in your field</a:t>
            </a:r>
          </a:p>
          <a:p>
            <a:pPr lvl="1"/>
            <a:r>
              <a:rPr lang="en-US" sz="3200" dirty="0"/>
              <a:t>The proposed size of your sample</a:t>
            </a:r>
          </a:p>
          <a:p>
            <a:pPr lvl="1"/>
            <a:r>
              <a:rPr lang="en-US" sz="3200" dirty="0"/>
              <a:t>The robustness of your proposed effect</a:t>
            </a:r>
          </a:p>
          <a:p>
            <a:pPr lvl="1"/>
            <a:r>
              <a:rPr lang="en-US" sz="3200" dirty="0"/>
              <a:t>A systematic, thoughtful rationale</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7638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83D7-6245-3440-8629-EF9B0F85846D}"/>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79CFD54A-85A0-9B42-ACDD-DA629E6634C7}"/>
              </a:ext>
            </a:extLst>
          </p:cNvPr>
          <p:cNvSpPr>
            <a:spLocks noGrp="1"/>
          </p:cNvSpPr>
          <p:nvPr>
            <p:ph idx="1"/>
          </p:nvPr>
        </p:nvSpPr>
        <p:spPr/>
        <p:txBody>
          <a:bodyPr/>
          <a:lstStyle/>
          <a:p>
            <a:r>
              <a:rPr lang="en-US" sz="3200" dirty="0"/>
              <a:t>You need to do it before you analyze your data (to check for all of the issues we just discussed!)</a:t>
            </a:r>
          </a:p>
          <a:p>
            <a:endParaRPr lang="en-US" sz="3200" dirty="0"/>
          </a:p>
          <a:p>
            <a:r>
              <a:rPr lang="en-US" sz="3200" dirty="0"/>
              <a:t>But also, to represent your data clearly and concisely to an audience</a:t>
            </a:r>
          </a:p>
        </p:txBody>
      </p:sp>
    </p:spTree>
    <p:extLst>
      <p:ext uri="{BB962C8B-B14F-4D97-AF65-F5344CB8AC3E}">
        <p14:creationId xmlns:p14="http://schemas.microsoft.com/office/powerpoint/2010/main" val="3246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Art of Presenting Data</a:t>
            </a:r>
          </a:p>
        </p:txBody>
      </p:sp>
      <p:sp>
        <p:nvSpPr>
          <p:cNvPr id="3" name="Content Placeholder 2"/>
          <p:cNvSpPr>
            <a:spLocks noGrp="1"/>
          </p:cNvSpPr>
          <p:nvPr>
            <p:ph idx="1"/>
          </p:nvPr>
        </p:nvSpPr>
        <p:spPr/>
        <p:txBody>
          <a:bodyPr>
            <a:normAutofit/>
          </a:bodyPr>
          <a:lstStyle/>
          <a:p>
            <a:r>
              <a:rPr lang="en-GB" sz="3200" dirty="0"/>
              <a:t>Graphs should (</a:t>
            </a:r>
            <a:r>
              <a:rPr lang="en-GB" sz="3200" dirty="0" err="1"/>
              <a:t>Tufte</a:t>
            </a:r>
            <a:r>
              <a:rPr lang="en-GB" sz="3200" dirty="0"/>
              <a:t>, 2001):</a:t>
            </a:r>
          </a:p>
          <a:p>
            <a:pPr lvl="1"/>
            <a:r>
              <a:rPr lang="en-GB" sz="3000" dirty="0"/>
              <a:t>Show the data</a:t>
            </a:r>
          </a:p>
          <a:p>
            <a:pPr lvl="1"/>
            <a:r>
              <a:rPr lang="en-GB" sz="3000" dirty="0"/>
              <a:t>Induce the reader to think about the data being presented (rather than some other aspect of the graph)</a:t>
            </a:r>
          </a:p>
          <a:p>
            <a:pPr lvl="1"/>
            <a:r>
              <a:rPr lang="en-GB" sz="3000" dirty="0"/>
              <a:t>Avoid distorting the data</a:t>
            </a:r>
          </a:p>
          <a:p>
            <a:pPr lvl="1"/>
            <a:r>
              <a:rPr lang="en-GB" sz="3000" dirty="0"/>
              <a:t>Present many numbers with minimum ink</a:t>
            </a:r>
          </a:p>
          <a:p>
            <a:pPr lvl="1"/>
            <a:r>
              <a:rPr lang="en-GB" sz="3000" dirty="0"/>
              <a:t>Make large data sets (assuming you have one) coherent</a:t>
            </a:r>
          </a:p>
          <a:p>
            <a:pPr lvl="1"/>
            <a:r>
              <a:rPr lang="en-GB" sz="3000" dirty="0"/>
              <a:t>Encourage the reader to compare different pieces of data</a:t>
            </a:r>
          </a:p>
        </p:txBody>
      </p:sp>
    </p:spTree>
    <p:extLst>
      <p:ext uri="{BB962C8B-B14F-4D97-AF65-F5344CB8AC3E}">
        <p14:creationId xmlns:p14="http://schemas.microsoft.com/office/powerpoint/2010/main" val="5659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F5BC56-5797-EF47-B1D8-B8A357F03FA1}"/>
              </a:ext>
            </a:extLst>
          </p:cNvPr>
          <p:cNvPicPr>
            <a:picLocks noChangeAspect="1"/>
          </p:cNvPicPr>
          <p:nvPr/>
        </p:nvPicPr>
        <p:blipFill>
          <a:blip r:embed="rId3"/>
          <a:stretch>
            <a:fillRect/>
          </a:stretch>
        </p:blipFill>
        <p:spPr>
          <a:xfrm>
            <a:off x="500575" y="532227"/>
            <a:ext cx="11386625" cy="5727896"/>
          </a:xfrm>
          <a:prstGeom prst="rect">
            <a:avLst/>
          </a:prstGeom>
        </p:spPr>
      </p:pic>
      <p:sp>
        <p:nvSpPr>
          <p:cNvPr id="7" name="TextBox 6">
            <a:extLst>
              <a:ext uri="{FF2B5EF4-FFF2-40B4-BE49-F238E27FC236}">
                <a16:creationId xmlns:a16="http://schemas.microsoft.com/office/drawing/2014/main" id="{310B0217-5B4D-4846-8117-1C149B7DAD09}"/>
              </a:ext>
            </a:extLst>
          </p:cNvPr>
          <p:cNvSpPr txBox="1"/>
          <p:nvPr/>
        </p:nvSpPr>
        <p:spPr>
          <a:xfrm>
            <a:off x="886265" y="1879081"/>
            <a:ext cx="2666627"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WHAT’S</a:t>
            </a:r>
            <a:endParaRPr lang="en-US" sz="5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55B90D8-1BFE-874F-9246-18ABA256619D}"/>
              </a:ext>
            </a:extLst>
          </p:cNvPr>
          <p:cNvSpPr txBox="1"/>
          <p:nvPr/>
        </p:nvSpPr>
        <p:spPr>
          <a:xfrm>
            <a:off x="838687" y="3207828"/>
            <a:ext cx="271420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WRONG</a:t>
            </a:r>
            <a:endParaRPr lang="en-US" sz="5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D24E873-FF00-FA42-8DDC-FEB6EB2EE321}"/>
              </a:ext>
            </a:extLst>
          </p:cNvPr>
          <p:cNvSpPr txBox="1"/>
          <p:nvPr/>
        </p:nvSpPr>
        <p:spPr>
          <a:xfrm>
            <a:off x="1134108" y="4536575"/>
            <a:ext cx="182293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WITH</a:t>
            </a:r>
            <a:endParaRPr lang="en-US" sz="5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3594DE6-020A-FC44-A57E-A1D6419E4996}"/>
              </a:ext>
            </a:extLst>
          </p:cNvPr>
          <p:cNvSpPr txBox="1"/>
          <p:nvPr/>
        </p:nvSpPr>
        <p:spPr>
          <a:xfrm>
            <a:off x="9437640" y="2309968"/>
            <a:ext cx="1645002"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THIS</a:t>
            </a:r>
            <a:endParaRPr lang="en-US" sz="5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8A67C1-A3AB-C84D-9606-A97691A9B309}"/>
              </a:ext>
            </a:extLst>
          </p:cNvPr>
          <p:cNvSpPr txBox="1"/>
          <p:nvPr/>
        </p:nvSpPr>
        <p:spPr>
          <a:xfrm>
            <a:off x="8995062" y="3686259"/>
            <a:ext cx="2892138"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GRAPH?</a:t>
            </a:r>
            <a:endParaRPr lang="en-US" sz="5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73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0C8C-C4B0-1145-8911-DDDB2A2F2494}"/>
              </a:ext>
            </a:extLst>
          </p:cNvPr>
          <p:cNvSpPr>
            <a:spLocks noGrp="1"/>
          </p:cNvSpPr>
          <p:nvPr>
            <p:ph type="title"/>
          </p:nvPr>
        </p:nvSpPr>
        <p:spPr/>
        <p:txBody>
          <a:bodyPr/>
          <a:lstStyle/>
          <a:p>
            <a:r>
              <a:rPr lang="en-US" dirty="0"/>
              <a:t>What’s wrong with this graph?</a:t>
            </a:r>
          </a:p>
        </p:txBody>
      </p:sp>
      <p:pic>
        <p:nvPicPr>
          <p:cNvPr id="8194" name="Picture 2" descr="bad academic chart">
            <a:extLst>
              <a:ext uri="{FF2B5EF4-FFF2-40B4-BE49-F238E27FC236}">
                <a16:creationId xmlns:a16="http://schemas.microsoft.com/office/drawing/2014/main" id="{81DC7CEC-90CC-8841-8A2D-1DF95E64E0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782"/>
          <a:stretch/>
        </p:blipFill>
        <p:spPr bwMode="auto">
          <a:xfrm>
            <a:off x="2565791" y="1690689"/>
            <a:ext cx="8675467" cy="504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37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7F0E-602E-BC47-8091-AF8E17713573}"/>
              </a:ext>
            </a:extLst>
          </p:cNvPr>
          <p:cNvSpPr>
            <a:spLocks noGrp="1"/>
          </p:cNvSpPr>
          <p:nvPr>
            <p:ph type="title"/>
          </p:nvPr>
        </p:nvSpPr>
        <p:spPr/>
        <p:txBody>
          <a:bodyPr/>
          <a:lstStyle/>
          <a:p>
            <a:r>
              <a:rPr lang="en-US" dirty="0"/>
              <a:t>What’s wrong with this graph?</a:t>
            </a:r>
          </a:p>
        </p:txBody>
      </p:sp>
      <p:pic>
        <p:nvPicPr>
          <p:cNvPr id="2050" name="Picture 2" descr="usa-today-2">
            <a:extLst>
              <a:ext uri="{FF2B5EF4-FFF2-40B4-BE49-F238E27FC236}">
                <a16:creationId xmlns:a16="http://schemas.microsoft.com/office/drawing/2014/main" id="{D73C338F-16EA-CA45-9265-01708944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440" y="1419322"/>
            <a:ext cx="5080000" cy="52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19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ECA-724D-6E46-97BF-12800AF48490}"/>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0635894F-8BF8-3947-AC0C-DEF0DEEFEA26}"/>
              </a:ext>
            </a:extLst>
          </p:cNvPr>
          <p:cNvPicPr>
            <a:picLocks noChangeAspect="1"/>
          </p:cNvPicPr>
          <p:nvPr/>
        </p:nvPicPr>
        <p:blipFill>
          <a:blip r:embed="rId3"/>
          <a:stretch>
            <a:fillRect/>
          </a:stretch>
        </p:blipFill>
        <p:spPr>
          <a:xfrm>
            <a:off x="2587955" y="1451537"/>
            <a:ext cx="7016089" cy="5185805"/>
          </a:xfrm>
          <a:prstGeom prst="rect">
            <a:avLst/>
          </a:prstGeom>
        </p:spPr>
      </p:pic>
    </p:spTree>
    <p:extLst>
      <p:ext uri="{BB962C8B-B14F-4D97-AF65-F5344CB8AC3E}">
        <p14:creationId xmlns:p14="http://schemas.microsoft.com/office/powerpoint/2010/main" val="2536515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F86C-BE13-1B4C-89E4-9CFE85FE54C9}"/>
              </a:ext>
            </a:extLst>
          </p:cNvPr>
          <p:cNvSpPr>
            <a:spLocks noGrp="1"/>
          </p:cNvSpPr>
          <p:nvPr>
            <p:ph type="title"/>
          </p:nvPr>
        </p:nvSpPr>
        <p:spPr/>
        <p:txBody>
          <a:bodyPr/>
          <a:lstStyle/>
          <a:p>
            <a:r>
              <a:rPr lang="en-US" dirty="0"/>
              <a:t>What’s wrong with this graph?</a:t>
            </a:r>
          </a:p>
        </p:txBody>
      </p:sp>
      <p:pic>
        <p:nvPicPr>
          <p:cNvPr id="5122" name="Picture 2" descr="soccer chart">
            <a:extLst>
              <a:ext uri="{FF2B5EF4-FFF2-40B4-BE49-F238E27FC236}">
                <a16:creationId xmlns:a16="http://schemas.microsoft.com/office/drawing/2014/main" id="{ADA04543-DE48-B543-AE43-D96C84F77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465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9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94D24-4738-973F-4BAF-CA3108DB9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681DE-CDCD-604E-AEA6-F2CC99A6F933}"/>
              </a:ext>
            </a:extLst>
          </p:cNvPr>
          <p:cNvSpPr>
            <a:spLocks noGrp="1"/>
          </p:cNvSpPr>
          <p:nvPr>
            <p:ph type="title"/>
          </p:nvPr>
        </p:nvSpPr>
        <p:spPr/>
        <p:txBody>
          <a:bodyPr/>
          <a:lstStyle/>
          <a:p>
            <a:r>
              <a:rPr lang="en-US" dirty="0"/>
              <a:t>What’s wrong with this graph?</a:t>
            </a:r>
          </a:p>
        </p:txBody>
      </p:sp>
      <p:pic>
        <p:nvPicPr>
          <p:cNvPr id="9218" name="Picture 2" descr="r/dataisugly - Flights of fantasy">
            <a:extLst>
              <a:ext uri="{FF2B5EF4-FFF2-40B4-BE49-F238E27FC236}">
                <a16:creationId xmlns:a16="http://schemas.microsoft.com/office/drawing/2014/main" id="{D06A5F08-6BB6-3DC1-BF11-5AAF3C57E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048" y="1736391"/>
            <a:ext cx="3823904" cy="475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10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B2737-96A7-3F3A-A5B5-EB5DDFF8B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CDE53-1993-5EFD-7E53-8A9651E7A495}"/>
              </a:ext>
            </a:extLst>
          </p:cNvPr>
          <p:cNvSpPr>
            <a:spLocks noGrp="1"/>
          </p:cNvSpPr>
          <p:nvPr>
            <p:ph type="title"/>
          </p:nvPr>
        </p:nvSpPr>
        <p:spPr/>
        <p:txBody>
          <a:bodyPr/>
          <a:lstStyle/>
          <a:p>
            <a:r>
              <a:rPr lang="en-US" dirty="0"/>
              <a:t>Watch out for accidental messages!</a:t>
            </a:r>
          </a:p>
        </p:txBody>
      </p:sp>
      <p:pic>
        <p:nvPicPr>
          <p:cNvPr id="10242" name="Picture 2" descr="r/dataisugly - Not sure if this counts. Inadvertently overly honest venn-diagram.">
            <a:extLst>
              <a:ext uri="{FF2B5EF4-FFF2-40B4-BE49-F238E27FC236}">
                <a16:creationId xmlns:a16="http://schemas.microsoft.com/office/drawing/2014/main" id="{097BE0FD-C58F-3839-58EF-8A5A8ECEA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705" y="2131678"/>
            <a:ext cx="4034589" cy="403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99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Assumptions</a:t>
            </a:r>
          </a:p>
        </p:txBody>
      </p:sp>
      <p:sp>
        <p:nvSpPr>
          <p:cNvPr id="3" name="Content Placeholder 2"/>
          <p:cNvSpPr>
            <a:spLocks noGrp="1"/>
          </p:cNvSpPr>
          <p:nvPr>
            <p:ph idx="1"/>
          </p:nvPr>
        </p:nvSpPr>
        <p:spPr/>
        <p:txBody>
          <a:bodyPr>
            <a:normAutofit fontScale="92500" lnSpcReduction="10000"/>
          </a:bodyPr>
          <a:lstStyle/>
          <a:p>
            <a:r>
              <a:rPr lang="en-GB" sz="3200" dirty="0"/>
              <a:t>Parametric tests based on the normal distribution assume:</a:t>
            </a:r>
          </a:p>
          <a:p>
            <a:endParaRPr lang="en-GB" sz="3200" dirty="0"/>
          </a:p>
          <a:p>
            <a:pPr lvl="1"/>
            <a:r>
              <a:rPr lang="en-GB" sz="3200" dirty="0"/>
              <a:t>Additivity and linearity</a:t>
            </a:r>
          </a:p>
          <a:p>
            <a:pPr lvl="1"/>
            <a:endParaRPr lang="en-GB" sz="3200" dirty="0"/>
          </a:p>
          <a:p>
            <a:pPr lvl="1"/>
            <a:r>
              <a:rPr lang="en-GB" sz="3200" dirty="0"/>
              <a:t>Normality </a:t>
            </a:r>
            <a:r>
              <a:rPr lang="en-GB" sz="3200" dirty="0">
                <a:solidFill>
                  <a:srgbClr val="002060"/>
                </a:solidFill>
              </a:rPr>
              <a:t>(of what?) </a:t>
            </a:r>
          </a:p>
          <a:p>
            <a:pPr lvl="1"/>
            <a:endParaRPr lang="en-GB" sz="3200" dirty="0"/>
          </a:p>
          <a:p>
            <a:pPr lvl="1"/>
            <a:r>
              <a:rPr lang="en-GB" sz="3200" dirty="0"/>
              <a:t>Homogeneity of Variance</a:t>
            </a:r>
          </a:p>
          <a:p>
            <a:pPr lvl="1"/>
            <a:endParaRPr lang="en-GB" sz="3200" dirty="0"/>
          </a:p>
          <a:p>
            <a:pPr lvl="1"/>
            <a:r>
              <a:rPr lang="en-GB" sz="3200" dirty="0"/>
              <a:t>Independence</a:t>
            </a:r>
          </a:p>
        </p:txBody>
      </p:sp>
    </p:spTree>
    <p:extLst>
      <p:ext uri="{BB962C8B-B14F-4D97-AF65-F5344CB8AC3E}">
        <p14:creationId xmlns:p14="http://schemas.microsoft.com/office/powerpoint/2010/main" val="101306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AC565-0DF7-8CC0-FEAA-C39E876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85CD6-FE67-1185-9D6B-5C453FE74590}"/>
              </a:ext>
            </a:extLst>
          </p:cNvPr>
          <p:cNvSpPr>
            <a:spLocks noGrp="1"/>
          </p:cNvSpPr>
          <p:nvPr>
            <p:ph type="title"/>
          </p:nvPr>
        </p:nvSpPr>
        <p:spPr/>
        <p:txBody>
          <a:bodyPr/>
          <a:lstStyle/>
          <a:p>
            <a:r>
              <a:rPr lang="en-US" dirty="0"/>
              <a:t>What’s wrong with this graph?</a:t>
            </a:r>
          </a:p>
        </p:txBody>
      </p:sp>
      <p:pic>
        <p:nvPicPr>
          <p:cNvPr id="9220" name="Picture 4" descr="r/dataisugly - wtf">
            <a:extLst>
              <a:ext uri="{FF2B5EF4-FFF2-40B4-BE49-F238E27FC236}">
                <a16:creationId xmlns:a16="http://schemas.microsoft.com/office/drawing/2014/main" id="{A9CCF2AC-A40E-ACFC-2E43-7B5BD2A31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691" y="1690688"/>
            <a:ext cx="4426618" cy="44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89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A8E41-96A2-C3C0-3B9B-4D8A0E6B3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53ED7F-1F9E-865B-57B6-43B010978B90}"/>
              </a:ext>
            </a:extLst>
          </p:cNvPr>
          <p:cNvSpPr>
            <a:spLocks noGrp="1"/>
          </p:cNvSpPr>
          <p:nvPr>
            <p:ph type="title"/>
          </p:nvPr>
        </p:nvSpPr>
        <p:spPr/>
        <p:txBody>
          <a:bodyPr/>
          <a:lstStyle/>
          <a:p>
            <a:r>
              <a:rPr lang="en-US" dirty="0"/>
              <a:t>What’s wrong with this graph?</a:t>
            </a:r>
          </a:p>
        </p:txBody>
      </p:sp>
      <p:pic>
        <p:nvPicPr>
          <p:cNvPr id="11266" name="Picture 2" descr="r/dataisugly - Horrible graph from the Economist. It took two science PhD in my household half an hour to understand it.">
            <a:extLst>
              <a:ext uri="{FF2B5EF4-FFF2-40B4-BE49-F238E27FC236}">
                <a16:creationId xmlns:a16="http://schemas.microsoft.com/office/drawing/2014/main" id="{9FD0B771-B750-D8BC-3333-785682EA1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754" y="1690688"/>
            <a:ext cx="4822491" cy="496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99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6CC4-31F6-7F10-2AF3-FA5275E6E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424C1-A0B2-2F84-FDFB-83E6387BD40F}"/>
              </a:ext>
            </a:extLst>
          </p:cNvPr>
          <p:cNvSpPr>
            <a:spLocks noGrp="1"/>
          </p:cNvSpPr>
          <p:nvPr>
            <p:ph type="title"/>
          </p:nvPr>
        </p:nvSpPr>
        <p:spPr/>
        <p:txBody>
          <a:bodyPr/>
          <a:lstStyle/>
          <a:p>
            <a:r>
              <a:rPr lang="en-US" dirty="0"/>
              <a:t>What’s wrong with this graph?</a:t>
            </a:r>
          </a:p>
        </p:txBody>
      </p:sp>
      <p:pic>
        <p:nvPicPr>
          <p:cNvPr id="11268" name="Picture 4" descr="r/dataisugly - In a way it's correct">
            <a:extLst>
              <a:ext uri="{FF2B5EF4-FFF2-40B4-BE49-F238E27FC236}">
                <a16:creationId xmlns:a16="http://schemas.microsoft.com/office/drawing/2014/main" id="{B80F4184-BE67-1B45-23E3-782DF3C7B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754" y="1962823"/>
            <a:ext cx="4822492" cy="444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40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DE208-0ECB-C8D7-2808-6E00E3550836}"/>
            </a:ext>
          </a:extLst>
        </p:cNvPr>
        <p:cNvGrpSpPr/>
        <p:nvPr/>
      </p:nvGrpSpPr>
      <p:grpSpPr>
        <a:xfrm>
          <a:off x="0" y="0"/>
          <a:ext cx="0" cy="0"/>
          <a:chOff x="0" y="0"/>
          <a:chExt cx="0" cy="0"/>
        </a:xfrm>
      </p:grpSpPr>
      <p:pic>
        <p:nvPicPr>
          <p:cNvPr id="13314" name="Picture 2" descr="r/dataisugly - A Cool Guide To The Top Social Apps We Spend The Most Time On">
            <a:extLst>
              <a:ext uri="{FF2B5EF4-FFF2-40B4-BE49-F238E27FC236}">
                <a16:creationId xmlns:a16="http://schemas.microsoft.com/office/drawing/2014/main" id="{FD2D6E0C-8366-D9EF-0954-62C9D0D60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754" y="1774492"/>
            <a:ext cx="4822492" cy="48224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8079AD-DCCD-E7E5-A933-85D934EF6298}"/>
              </a:ext>
            </a:extLst>
          </p:cNvPr>
          <p:cNvSpPr>
            <a:spLocks noGrp="1"/>
          </p:cNvSpPr>
          <p:nvPr>
            <p:ph type="title"/>
          </p:nvPr>
        </p:nvSpPr>
        <p:spPr/>
        <p:txBody>
          <a:bodyPr/>
          <a:lstStyle/>
          <a:p>
            <a:r>
              <a:rPr lang="en-US" dirty="0"/>
              <a:t>What’s wrong with this graph?</a:t>
            </a:r>
          </a:p>
        </p:txBody>
      </p:sp>
    </p:spTree>
    <p:extLst>
      <p:ext uri="{BB962C8B-B14F-4D97-AF65-F5344CB8AC3E}">
        <p14:creationId xmlns:p14="http://schemas.microsoft.com/office/powerpoint/2010/main" val="32929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D9D-F02C-B140-8801-C9B9ECC22310}"/>
              </a:ext>
            </a:extLst>
          </p:cNvPr>
          <p:cNvSpPr>
            <a:spLocks noGrp="1"/>
          </p:cNvSpPr>
          <p:nvPr>
            <p:ph type="title"/>
          </p:nvPr>
        </p:nvSpPr>
        <p:spPr/>
        <p:txBody>
          <a:bodyPr/>
          <a:lstStyle/>
          <a:p>
            <a:r>
              <a:rPr lang="en-US" dirty="0"/>
              <a:t>What’s wrong with this graph?</a:t>
            </a:r>
          </a:p>
        </p:txBody>
      </p:sp>
      <p:pic>
        <p:nvPicPr>
          <p:cNvPr id="6146" name="Picture 2" descr="canada drinking chart">
            <a:extLst>
              <a:ext uri="{FF2B5EF4-FFF2-40B4-BE49-F238E27FC236}">
                <a16:creationId xmlns:a16="http://schemas.microsoft.com/office/drawing/2014/main" id="{B71A7655-8AF5-4A4D-A336-CFF2AC67E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38" y="1481052"/>
            <a:ext cx="7740724" cy="472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51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7447-2762-E345-9CD1-F3A7C67BFF74}"/>
              </a:ext>
            </a:extLst>
          </p:cNvPr>
          <p:cNvSpPr>
            <a:spLocks noGrp="1"/>
          </p:cNvSpPr>
          <p:nvPr>
            <p:ph type="title"/>
          </p:nvPr>
        </p:nvSpPr>
        <p:spPr/>
        <p:txBody>
          <a:bodyPr/>
          <a:lstStyle/>
          <a:p>
            <a:r>
              <a:rPr lang="en-US" dirty="0"/>
              <a:t>What’s wrong with this graph?</a:t>
            </a:r>
          </a:p>
        </p:txBody>
      </p:sp>
      <p:pic>
        <p:nvPicPr>
          <p:cNvPr id="4098" name="Picture 2">
            <a:extLst>
              <a:ext uri="{FF2B5EF4-FFF2-40B4-BE49-F238E27FC236}">
                <a16:creationId xmlns:a16="http://schemas.microsoft.com/office/drawing/2014/main" id="{372C9FFE-2DEE-A940-A3D6-E069F6EC1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877" y="1690688"/>
            <a:ext cx="6358988" cy="476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76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What’s wrong with this graph?</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78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FA5D-BBDF-2B4C-93A2-6B94569DE06F}"/>
              </a:ext>
            </a:extLst>
          </p:cNvPr>
          <p:cNvSpPr>
            <a:spLocks noGrp="1"/>
          </p:cNvSpPr>
          <p:nvPr>
            <p:ph type="title"/>
          </p:nvPr>
        </p:nvSpPr>
        <p:spPr/>
        <p:txBody>
          <a:bodyPr/>
          <a:lstStyle/>
          <a:p>
            <a:r>
              <a:rPr lang="en-US" dirty="0"/>
              <a:t>What’s wrong with this graph?</a:t>
            </a:r>
          </a:p>
        </p:txBody>
      </p:sp>
      <p:pic>
        <p:nvPicPr>
          <p:cNvPr id="7170" name="Picture 2" descr="worst chart">
            <a:extLst>
              <a:ext uri="{FF2B5EF4-FFF2-40B4-BE49-F238E27FC236}">
                <a16:creationId xmlns:a16="http://schemas.microsoft.com/office/drawing/2014/main" id="{076F65CF-7247-B344-8D99-D061E1B88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68" y="1814732"/>
            <a:ext cx="3151503" cy="49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60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Histograms</a:t>
            </a:r>
          </a:p>
        </p:txBody>
      </p:sp>
      <p:sp>
        <p:nvSpPr>
          <p:cNvPr id="3" name="Content Placeholder 2"/>
          <p:cNvSpPr>
            <a:spLocks noGrp="1"/>
          </p:cNvSpPr>
          <p:nvPr>
            <p:ph idx="1"/>
          </p:nvPr>
        </p:nvSpPr>
        <p:spPr>
          <a:xfrm>
            <a:off x="838200" y="1502068"/>
            <a:ext cx="10515600" cy="4351338"/>
          </a:xfrm>
        </p:spPr>
        <p:txBody>
          <a:bodyPr>
            <a:noAutofit/>
          </a:bodyPr>
          <a:lstStyle/>
          <a:p>
            <a:r>
              <a:rPr lang="en-GB" sz="3200" dirty="0"/>
              <a:t>Histograms plot:</a:t>
            </a:r>
          </a:p>
          <a:p>
            <a:pPr lvl="1"/>
            <a:r>
              <a:rPr lang="en-GB" sz="3200" dirty="0"/>
              <a:t>The score (</a:t>
            </a:r>
            <a:r>
              <a:rPr lang="en-GB" sz="3200" i="1" dirty="0"/>
              <a:t>x</a:t>
            </a:r>
            <a:r>
              <a:rPr lang="en-GB" sz="3200" dirty="0"/>
              <a:t>-axis)</a:t>
            </a:r>
          </a:p>
          <a:p>
            <a:pPr lvl="1"/>
            <a:r>
              <a:rPr lang="en-GB" sz="3200" dirty="0"/>
              <a:t>The frequency (</a:t>
            </a:r>
            <a:r>
              <a:rPr lang="en-GB" sz="3200" i="1" dirty="0"/>
              <a:t>y</a:t>
            </a:r>
            <a:r>
              <a:rPr lang="en-GB" sz="3200" dirty="0"/>
              <a:t>-axis)</a:t>
            </a:r>
          </a:p>
          <a:p>
            <a:r>
              <a:rPr lang="en-GB" sz="3200" dirty="0"/>
              <a:t>Histograms help us to identify:</a:t>
            </a:r>
          </a:p>
          <a:p>
            <a:pPr lvl="1"/>
            <a:r>
              <a:rPr lang="en-GB" sz="3200" dirty="0"/>
              <a:t>The shape of the distribution</a:t>
            </a:r>
          </a:p>
          <a:p>
            <a:pPr lvl="2"/>
            <a:r>
              <a:rPr lang="en-GB" sz="3200" dirty="0"/>
              <a:t>Skew</a:t>
            </a:r>
          </a:p>
          <a:p>
            <a:pPr lvl="2"/>
            <a:r>
              <a:rPr lang="en-GB" sz="3200" dirty="0"/>
              <a:t>Kurtosis</a:t>
            </a:r>
          </a:p>
          <a:p>
            <a:pPr lvl="2"/>
            <a:r>
              <a:rPr lang="en-GB" sz="3200" dirty="0"/>
              <a:t>Spread or variation in scores</a:t>
            </a:r>
          </a:p>
          <a:p>
            <a:pPr lvl="1"/>
            <a:r>
              <a:rPr lang="en-GB" sz="3200" dirty="0"/>
              <a:t>Unusual scores</a:t>
            </a:r>
          </a:p>
        </p:txBody>
      </p:sp>
    </p:spTree>
    <p:extLst>
      <p:ext uri="{BB962C8B-B14F-4D97-AF65-F5344CB8AC3E}">
        <p14:creationId xmlns:p14="http://schemas.microsoft.com/office/powerpoint/2010/main" val="230914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 (box-whisker diagrams)</a:t>
            </a:r>
          </a:p>
        </p:txBody>
      </p:sp>
      <p:sp>
        <p:nvSpPr>
          <p:cNvPr id="3" name="Content Placeholder 2"/>
          <p:cNvSpPr>
            <a:spLocks noGrp="1"/>
          </p:cNvSpPr>
          <p:nvPr>
            <p:ph idx="1"/>
          </p:nvPr>
        </p:nvSpPr>
        <p:spPr/>
        <p:txBody>
          <a:bodyPr>
            <a:normAutofit fontScale="92500"/>
          </a:bodyPr>
          <a:lstStyle/>
          <a:p>
            <a:r>
              <a:rPr lang="en-GB" sz="3200" dirty="0" err="1"/>
              <a:t>Boxplots</a:t>
            </a:r>
            <a:r>
              <a:rPr lang="en-GB" sz="3200" dirty="0"/>
              <a:t> are made up of a box and two whiskers.</a:t>
            </a:r>
          </a:p>
          <a:p>
            <a:r>
              <a:rPr lang="en-GB" sz="3200" dirty="0"/>
              <a:t>The box shows:</a:t>
            </a:r>
          </a:p>
          <a:p>
            <a:pPr lvl="1"/>
            <a:r>
              <a:rPr lang="en-GB" sz="3000" dirty="0"/>
              <a:t>The median</a:t>
            </a:r>
          </a:p>
          <a:p>
            <a:pPr lvl="1"/>
            <a:r>
              <a:rPr lang="en-GB" sz="3000" dirty="0"/>
              <a:t>The upper and lower quartile</a:t>
            </a:r>
          </a:p>
          <a:p>
            <a:pPr lvl="1"/>
            <a:r>
              <a:rPr lang="en-GB" sz="3000" dirty="0"/>
              <a:t>The limits within which the middle 50% of scores lie.</a:t>
            </a:r>
          </a:p>
          <a:p>
            <a:endParaRPr lang="en-GB" dirty="0"/>
          </a:p>
          <a:p>
            <a:r>
              <a:rPr lang="en-GB" sz="3200" dirty="0"/>
              <a:t>The whiskers show</a:t>
            </a:r>
          </a:p>
          <a:p>
            <a:pPr lvl="1"/>
            <a:r>
              <a:rPr lang="en-GB" sz="3000" dirty="0"/>
              <a:t>The range of scores</a:t>
            </a:r>
          </a:p>
          <a:p>
            <a:pPr lvl="1"/>
            <a:r>
              <a:rPr lang="en-GB" sz="3000" dirty="0"/>
              <a:t>The limits within which the top and bottom 25% of scores lie</a:t>
            </a:r>
          </a:p>
        </p:txBody>
      </p:sp>
    </p:spTree>
    <p:extLst>
      <p:ext uri="{BB962C8B-B14F-4D97-AF65-F5344CB8AC3E}">
        <p14:creationId xmlns:p14="http://schemas.microsoft.com/office/powerpoint/2010/main" val="28425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Additivity and Linearity</a:t>
            </a:r>
          </a:p>
        </p:txBody>
      </p:sp>
      <p:sp>
        <p:nvSpPr>
          <p:cNvPr id="4" name="Content Placeholder 3"/>
          <p:cNvSpPr>
            <a:spLocks noGrp="1"/>
          </p:cNvSpPr>
          <p:nvPr>
            <p:ph idx="1"/>
          </p:nvPr>
        </p:nvSpPr>
        <p:spPr/>
        <p:txBody>
          <a:bodyPr>
            <a:normAutofit/>
          </a:bodyPr>
          <a:lstStyle/>
          <a:p>
            <a:r>
              <a:rPr lang="en-US" sz="3200" dirty="0"/>
              <a:t>The outcome variable is linearly related to any predictors</a:t>
            </a:r>
          </a:p>
          <a:p>
            <a:endParaRPr lang="en-US" sz="3200" dirty="0"/>
          </a:p>
          <a:p>
            <a:r>
              <a:rPr lang="en-US" sz="3200" dirty="0"/>
              <a:t>If you have several predictors then their combined effect is best described by adding their effects together</a:t>
            </a:r>
          </a:p>
          <a:p>
            <a:endParaRPr lang="en-US" sz="3200" dirty="0"/>
          </a:p>
          <a:p>
            <a:r>
              <a:rPr lang="en-US" sz="3200" dirty="0"/>
              <a:t>If this assumption is not met then your model is invalid</a:t>
            </a:r>
          </a:p>
        </p:txBody>
      </p:sp>
    </p:spTree>
    <p:extLst>
      <p:ext uri="{BB962C8B-B14F-4D97-AF65-F5344CB8AC3E}">
        <p14:creationId xmlns:p14="http://schemas.microsoft.com/office/powerpoint/2010/main" val="145039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26" y="1507812"/>
            <a:ext cx="6663897" cy="5350188"/>
          </a:xfrm>
          <a:prstGeom prst="rect">
            <a:avLst/>
          </a:prstGeom>
        </p:spPr>
      </p:pic>
    </p:spTree>
    <p:extLst>
      <p:ext uri="{BB962C8B-B14F-4D97-AF65-F5344CB8AC3E}">
        <p14:creationId xmlns:p14="http://schemas.microsoft.com/office/powerpoint/2010/main" val="153456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2914287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302188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Bars in Charts</a:t>
            </a:r>
          </a:p>
        </p:txBody>
      </p:sp>
      <p:sp>
        <p:nvSpPr>
          <p:cNvPr id="3" name="Content Placeholder 2"/>
          <p:cNvSpPr>
            <a:spLocks noGrp="1"/>
          </p:cNvSpPr>
          <p:nvPr>
            <p:ph idx="1"/>
          </p:nvPr>
        </p:nvSpPr>
        <p:spPr/>
        <p:txBody>
          <a:bodyPr>
            <a:normAutofit/>
          </a:bodyPr>
          <a:lstStyle/>
          <a:p>
            <a:r>
              <a:rPr lang="en-GB" sz="3200" dirty="0"/>
              <a:t>The bar (usually) shows the mean score</a:t>
            </a:r>
          </a:p>
          <a:p>
            <a:r>
              <a:rPr lang="en-GB" sz="3200" dirty="0"/>
              <a:t>The error bar sticks out from the bar like a whisker.</a:t>
            </a:r>
          </a:p>
          <a:p>
            <a:r>
              <a:rPr lang="en-GB" sz="3200" dirty="0"/>
              <a:t>The error bar displays the precision of the mean in one of three ways:</a:t>
            </a:r>
          </a:p>
          <a:p>
            <a:pPr lvl="1"/>
            <a:r>
              <a:rPr lang="en-GB" sz="3000" dirty="0"/>
              <a:t>The confidence interval (usually 95%)</a:t>
            </a:r>
          </a:p>
          <a:p>
            <a:pPr lvl="1"/>
            <a:r>
              <a:rPr lang="en-GB" sz="3000" dirty="0"/>
              <a:t>The standard deviation</a:t>
            </a:r>
          </a:p>
          <a:p>
            <a:pPr lvl="1"/>
            <a:r>
              <a:rPr lang="en-GB" sz="3000" dirty="0"/>
              <a:t>The standard error of the mean</a:t>
            </a:r>
          </a:p>
        </p:txBody>
      </p:sp>
    </p:spTree>
    <p:extLst>
      <p:ext uri="{BB962C8B-B14F-4D97-AF65-F5344CB8AC3E}">
        <p14:creationId xmlns:p14="http://schemas.microsoft.com/office/powerpoint/2010/main" val="5932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52273" y="1459841"/>
            <a:ext cx="6457554" cy="5166042"/>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GB" dirty="0"/>
              <a:t>Bar Graph: One Independent Variable</a:t>
            </a:r>
          </a:p>
        </p:txBody>
      </p:sp>
    </p:spTree>
    <p:extLst>
      <p:ext uri="{BB962C8B-B14F-4D97-AF65-F5344CB8AC3E}">
        <p14:creationId xmlns:p14="http://schemas.microsoft.com/office/powerpoint/2010/main" val="650613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Graphs</a:t>
            </a:r>
          </a:p>
        </p:txBody>
      </p:sp>
      <p:sp>
        <p:nvSpPr>
          <p:cNvPr id="6" name="Content Placeholder 5"/>
          <p:cNvSpPr>
            <a:spLocks noGrp="1"/>
          </p:cNvSpPr>
          <p:nvPr>
            <p:ph idx="1"/>
          </p:nvPr>
        </p:nvSpPr>
        <p:spPr/>
        <p:txBody>
          <a:bodyPr>
            <a:normAutofit/>
          </a:bodyPr>
          <a:lstStyle/>
          <a:p>
            <a:r>
              <a:rPr lang="en-GB" sz="3200" dirty="0"/>
              <a:t>Tells us about the relationship between two groups of variables (can be continuous or discontinuous)</a:t>
            </a:r>
          </a:p>
          <a:p>
            <a:endParaRPr lang="en-GB" sz="3200" dirty="0"/>
          </a:p>
          <a:p>
            <a:r>
              <a:rPr lang="en-GB" sz="3200" dirty="0"/>
              <a:t>Oftentimes different bars refer to different groups of people, but can also used for within-subjects designs</a:t>
            </a:r>
          </a:p>
        </p:txBody>
      </p:sp>
    </p:spTree>
    <p:extLst>
      <p:ext uri="{BB962C8B-B14F-4D97-AF65-F5344CB8AC3E}">
        <p14:creationId xmlns:p14="http://schemas.microsoft.com/office/powerpoint/2010/main" val="7370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Two Independent Variables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2979" y="1500713"/>
            <a:ext cx="6696609" cy="5357287"/>
          </a:xfrm>
          <a:prstGeom prst="rect">
            <a:avLst/>
          </a:prstGeom>
          <a:noFill/>
          <a:ln w="9525">
            <a:noFill/>
            <a:miter lim="800000"/>
            <a:headEnd/>
            <a:tailEnd/>
          </a:ln>
        </p:spPr>
      </p:pic>
    </p:spTree>
    <p:extLst>
      <p:ext uri="{BB962C8B-B14F-4D97-AF65-F5344CB8AC3E}">
        <p14:creationId xmlns:p14="http://schemas.microsoft.com/office/powerpoint/2010/main" val="1745819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Mixed Designs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56293" y="1502614"/>
            <a:ext cx="6429420" cy="5143536"/>
          </a:xfrm>
          <a:prstGeom prst="rect">
            <a:avLst/>
          </a:prstGeom>
          <a:noFill/>
          <a:ln w="9525">
            <a:noFill/>
            <a:miter lim="800000"/>
            <a:headEnd/>
            <a:tailEnd/>
          </a:ln>
        </p:spPr>
      </p:pic>
    </p:spTree>
    <p:extLst>
      <p:ext uri="{BB962C8B-B14F-4D97-AF65-F5344CB8AC3E}">
        <p14:creationId xmlns:p14="http://schemas.microsoft.com/office/powerpoint/2010/main" val="2118678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sp>
        <p:nvSpPr>
          <p:cNvPr id="6" name="Content Placeholder 5"/>
          <p:cNvSpPr>
            <a:spLocks noGrp="1"/>
          </p:cNvSpPr>
          <p:nvPr>
            <p:ph idx="1"/>
          </p:nvPr>
        </p:nvSpPr>
        <p:spPr/>
        <p:txBody>
          <a:bodyPr>
            <a:normAutofit/>
          </a:bodyPr>
          <a:lstStyle/>
          <a:p>
            <a:r>
              <a:rPr lang="en-GB" sz="3200" dirty="0"/>
              <a:t>Tells us about the relationship between two variables (can be continuous or discontinuous)</a:t>
            </a:r>
          </a:p>
          <a:p>
            <a:endParaRPr lang="en-GB" sz="3200" dirty="0"/>
          </a:p>
          <a:p>
            <a:r>
              <a:rPr lang="en-GB" sz="3200" dirty="0"/>
              <a:t>The lines might be used to convey a connection between points (e.g., the same subjects in each condition), so this approach can be more effective for a within-subject design</a:t>
            </a:r>
          </a:p>
        </p:txBody>
      </p:sp>
    </p:spTree>
    <p:extLst>
      <p:ext uri="{BB962C8B-B14F-4D97-AF65-F5344CB8AC3E}">
        <p14:creationId xmlns:p14="http://schemas.microsoft.com/office/powerpoint/2010/main" val="42412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pic>
        <p:nvPicPr>
          <p:cNvPr id="7" name="Picture 6" descr="Chart, bar chart&#10;&#10;Description automatically generated">
            <a:extLst>
              <a:ext uri="{FF2B5EF4-FFF2-40B4-BE49-F238E27FC236}">
                <a16:creationId xmlns:a16="http://schemas.microsoft.com/office/drawing/2014/main" id="{2A2518EE-5C78-DB44-9E6B-A504E61FCF37}"/>
              </a:ext>
            </a:extLst>
          </p:cNvPr>
          <p:cNvPicPr>
            <a:picLocks noChangeAspect="1"/>
          </p:cNvPicPr>
          <p:nvPr/>
        </p:nvPicPr>
        <p:blipFill>
          <a:blip r:embed="rId3"/>
          <a:stretch>
            <a:fillRect/>
          </a:stretch>
        </p:blipFill>
        <p:spPr>
          <a:xfrm>
            <a:off x="406693" y="1994094"/>
            <a:ext cx="5275312" cy="3324299"/>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DB318425-7A5D-5640-9E12-9BE723AAE105}"/>
              </a:ext>
            </a:extLst>
          </p:cNvPr>
          <p:cNvPicPr>
            <a:picLocks noChangeAspect="1"/>
          </p:cNvPicPr>
          <p:nvPr/>
        </p:nvPicPr>
        <p:blipFill>
          <a:blip r:embed="rId4"/>
          <a:stretch>
            <a:fillRect/>
          </a:stretch>
        </p:blipFill>
        <p:spPr>
          <a:xfrm>
            <a:off x="6096000" y="1940009"/>
            <a:ext cx="5675239" cy="3378384"/>
          </a:xfrm>
          <a:prstGeom prst="rect">
            <a:avLst/>
          </a:prstGeom>
        </p:spPr>
      </p:pic>
    </p:spTree>
    <p:extLst>
      <p:ext uri="{BB962C8B-B14F-4D97-AF65-F5344CB8AC3E}">
        <p14:creationId xmlns:p14="http://schemas.microsoft.com/office/powerpoint/2010/main" val="50768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Normally Distributed</a:t>
            </a:r>
          </a:p>
        </p:txBody>
      </p:sp>
      <p:sp>
        <p:nvSpPr>
          <p:cNvPr id="3" name="Content Placeholder 2"/>
          <p:cNvSpPr>
            <a:spLocks noGrp="1"/>
          </p:cNvSpPr>
          <p:nvPr>
            <p:ph idx="1"/>
          </p:nvPr>
        </p:nvSpPr>
        <p:spPr/>
        <p:txBody>
          <a:bodyPr>
            <a:normAutofit/>
          </a:bodyPr>
          <a:lstStyle/>
          <a:p>
            <a:r>
              <a:rPr lang="en-US" sz="3200" dirty="0"/>
              <a:t>The normal distribution is relevant to:</a:t>
            </a:r>
          </a:p>
          <a:p>
            <a:pPr lvl="1"/>
            <a:r>
              <a:rPr lang="en-US" sz="3200" dirty="0"/>
              <a:t>Parameters</a:t>
            </a:r>
          </a:p>
          <a:p>
            <a:pPr lvl="1"/>
            <a:endParaRPr lang="en-US" sz="3200" dirty="0"/>
          </a:p>
          <a:p>
            <a:pPr lvl="1"/>
            <a:r>
              <a:rPr lang="en-US" sz="3200" dirty="0"/>
              <a:t>Confidence intervals around a parameter</a:t>
            </a:r>
          </a:p>
          <a:p>
            <a:pPr lvl="1"/>
            <a:endParaRPr lang="en-US" sz="3200" dirty="0"/>
          </a:p>
          <a:p>
            <a:pPr lvl="1"/>
            <a:r>
              <a:rPr lang="en-US" sz="3200" dirty="0"/>
              <a:t>Null hypothesis significance testing</a:t>
            </a:r>
          </a:p>
          <a:p>
            <a:pPr lvl="1"/>
            <a:endParaRPr lang="en-US" sz="3200" dirty="0"/>
          </a:p>
          <a:p>
            <a:pPr lvl="1"/>
            <a:endParaRPr lang="en-US" sz="3200" dirty="0"/>
          </a:p>
          <a:p>
            <a:pPr lvl="1"/>
            <a:endParaRPr lang="en-US" sz="3200" dirty="0"/>
          </a:p>
        </p:txBody>
      </p:sp>
    </p:spTree>
    <p:extLst>
      <p:ext uri="{BB962C8B-B14F-4D97-AF65-F5344CB8AC3E}">
        <p14:creationId xmlns:p14="http://schemas.microsoft.com/office/powerpoint/2010/main" val="21139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Scatterplots</a:t>
            </a:r>
          </a:p>
        </p:txBody>
      </p:sp>
      <p:sp>
        <p:nvSpPr>
          <p:cNvPr id="6" name="Content Placeholder 5"/>
          <p:cNvSpPr>
            <a:spLocks noGrp="1"/>
          </p:cNvSpPr>
          <p:nvPr>
            <p:ph idx="1"/>
          </p:nvPr>
        </p:nvSpPr>
        <p:spPr/>
        <p:txBody>
          <a:bodyPr>
            <a:normAutofit/>
          </a:bodyPr>
          <a:lstStyle/>
          <a:p>
            <a:r>
              <a:rPr lang="en-GB" sz="3200" dirty="0"/>
              <a:t>Tells us about the relationship between two continuous variables</a:t>
            </a:r>
          </a:p>
        </p:txBody>
      </p:sp>
    </p:spTree>
    <p:extLst>
      <p:ext uri="{BB962C8B-B14F-4D97-AF65-F5344CB8AC3E}">
        <p14:creationId xmlns:p14="http://schemas.microsoft.com/office/powerpoint/2010/main" val="23137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Scatterplot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60041" y="1469712"/>
            <a:ext cx="6497969" cy="5198374"/>
          </a:xfrm>
          <a:prstGeom prst="rect">
            <a:avLst/>
          </a:prstGeom>
          <a:noFill/>
          <a:ln w="9525">
            <a:noFill/>
            <a:miter lim="800000"/>
            <a:headEnd/>
            <a:tailEnd/>
          </a:ln>
        </p:spPr>
      </p:pic>
    </p:spTree>
    <p:extLst>
      <p:ext uri="{BB962C8B-B14F-4D97-AF65-F5344CB8AC3E}">
        <p14:creationId xmlns:p14="http://schemas.microsoft.com/office/powerpoint/2010/main" val="70721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Grouped Scatterplot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45098" y="1576682"/>
            <a:ext cx="6145242" cy="4916193"/>
          </a:xfrm>
          <a:prstGeom prst="rect">
            <a:avLst/>
          </a:prstGeom>
          <a:noFill/>
          <a:ln w="9525">
            <a:noFill/>
            <a:miter lim="800000"/>
            <a:headEnd/>
            <a:tailEnd/>
          </a:ln>
        </p:spPr>
      </p:pic>
    </p:spTree>
    <p:extLst>
      <p:ext uri="{BB962C8B-B14F-4D97-AF65-F5344CB8AC3E}">
        <p14:creationId xmlns:p14="http://schemas.microsoft.com/office/powerpoint/2010/main" val="2799597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Matrix Scatterplot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51" y="1429825"/>
            <a:ext cx="6011058" cy="5184140"/>
          </a:xfrm>
          <a:prstGeom prst="rect">
            <a:avLst/>
          </a:prstGeom>
        </p:spPr>
      </p:pic>
    </p:spTree>
    <p:extLst>
      <p:ext uri="{BB962C8B-B14F-4D97-AF65-F5344CB8AC3E}">
        <p14:creationId xmlns:p14="http://schemas.microsoft.com/office/powerpoint/2010/main" val="2725174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p:txBody>
      </p:sp>
    </p:spTree>
    <p:extLst>
      <p:ext uri="{BB962C8B-B14F-4D97-AF65-F5344CB8AC3E}">
        <p14:creationId xmlns:p14="http://schemas.microsoft.com/office/powerpoint/2010/main" val="17918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p:txBody>
      </p:sp>
    </p:spTree>
    <p:extLst>
      <p:ext uri="{BB962C8B-B14F-4D97-AF65-F5344CB8AC3E}">
        <p14:creationId xmlns:p14="http://schemas.microsoft.com/office/powerpoint/2010/main" val="7049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p:txBody>
      </p:sp>
    </p:spTree>
    <p:extLst>
      <p:ext uri="{BB962C8B-B14F-4D97-AF65-F5344CB8AC3E}">
        <p14:creationId xmlns:p14="http://schemas.microsoft.com/office/powerpoint/2010/main" val="34806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5884-31D2-D34A-BD9A-6E277D8E0FD6}"/>
              </a:ext>
            </a:extLst>
          </p:cNvPr>
          <p:cNvSpPr>
            <a:spLocks noGrp="1"/>
          </p:cNvSpPr>
          <p:nvPr>
            <p:ph type="title"/>
          </p:nvPr>
        </p:nvSpPr>
        <p:spPr/>
        <p:txBody>
          <a:bodyPr/>
          <a:lstStyle/>
          <a:p>
            <a:r>
              <a:rPr lang="en-US" dirty="0"/>
              <a:t>Use Color Effectively</a:t>
            </a:r>
          </a:p>
        </p:txBody>
      </p:sp>
      <p:pic>
        <p:nvPicPr>
          <p:cNvPr id="4" name="Picture 3">
            <a:extLst>
              <a:ext uri="{FF2B5EF4-FFF2-40B4-BE49-F238E27FC236}">
                <a16:creationId xmlns:a16="http://schemas.microsoft.com/office/drawing/2014/main" id="{17642FFE-5687-FB4F-A3CF-F7584F5D1696}"/>
              </a:ext>
            </a:extLst>
          </p:cNvPr>
          <p:cNvPicPr>
            <a:picLocks noChangeAspect="1"/>
          </p:cNvPicPr>
          <p:nvPr/>
        </p:nvPicPr>
        <p:blipFill>
          <a:blip r:embed="rId3"/>
          <a:stretch>
            <a:fillRect/>
          </a:stretch>
        </p:blipFill>
        <p:spPr>
          <a:xfrm>
            <a:off x="217487" y="1846385"/>
            <a:ext cx="11757025" cy="4800600"/>
          </a:xfrm>
          <a:prstGeom prst="rect">
            <a:avLst/>
          </a:prstGeom>
        </p:spPr>
      </p:pic>
    </p:spTree>
    <p:extLst>
      <p:ext uri="{BB962C8B-B14F-4D97-AF65-F5344CB8AC3E}">
        <p14:creationId xmlns:p14="http://schemas.microsoft.com/office/powerpoint/2010/main" val="1966691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a:p>
            <a:r>
              <a:rPr lang="en-US" sz="3200" dirty="0"/>
              <a:t>Captions are not optional</a:t>
            </a:r>
          </a:p>
          <a:p>
            <a:r>
              <a:rPr lang="en-US" sz="3200" dirty="0"/>
              <a:t>Do not mislead the reader</a:t>
            </a:r>
          </a:p>
        </p:txBody>
      </p:sp>
    </p:spTree>
    <p:extLst>
      <p:ext uri="{BB962C8B-B14F-4D97-AF65-F5344CB8AC3E}">
        <p14:creationId xmlns:p14="http://schemas.microsoft.com/office/powerpoint/2010/main" val="29344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not mislead the reader</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840" y="1690688"/>
            <a:ext cx="8931876" cy="4365805"/>
          </a:xfrm>
          <a:prstGeom prst="rect">
            <a:avLst/>
          </a:prstGeom>
        </p:spPr>
      </p:pic>
    </p:spTree>
    <p:extLst>
      <p:ext uri="{BB962C8B-B14F-4D97-AF65-F5344CB8AC3E}">
        <p14:creationId xmlns:p14="http://schemas.microsoft.com/office/powerpoint/2010/main" val="81812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365125"/>
            <a:ext cx="11619914" cy="1325563"/>
          </a:xfrm>
        </p:spPr>
        <p:txBody>
          <a:bodyPr>
            <a:normAutofit/>
          </a:bodyPr>
          <a:lstStyle/>
          <a:p>
            <a:r>
              <a:rPr lang="en-US" dirty="0"/>
              <a:t>When does the assumption of normality matter?</a:t>
            </a:r>
          </a:p>
        </p:txBody>
      </p:sp>
      <p:sp>
        <p:nvSpPr>
          <p:cNvPr id="3" name="Content Placeholder 2"/>
          <p:cNvSpPr>
            <a:spLocks noGrp="1"/>
          </p:cNvSpPr>
          <p:nvPr>
            <p:ph idx="1"/>
          </p:nvPr>
        </p:nvSpPr>
        <p:spPr>
          <a:xfrm>
            <a:off x="838200" y="1403594"/>
            <a:ext cx="10515600" cy="4351338"/>
          </a:xfrm>
        </p:spPr>
        <p:txBody>
          <a:bodyPr>
            <a:normAutofit fontScale="92500" lnSpcReduction="20000"/>
          </a:bodyPr>
          <a:lstStyle/>
          <a:p>
            <a:endParaRPr lang="en-US" sz="3200" dirty="0"/>
          </a:p>
          <a:p>
            <a:r>
              <a:rPr lang="en-US" sz="3200" dirty="0"/>
              <a:t>In small samples</a:t>
            </a:r>
          </a:p>
          <a:p>
            <a:pPr lvl="1"/>
            <a:r>
              <a:rPr lang="en-US" sz="3200" dirty="0"/>
              <a:t> The central limit theorem allows us to forget about this assumption in larger samples</a:t>
            </a:r>
          </a:p>
          <a:p>
            <a:pPr lvl="1"/>
            <a:endParaRPr lang="en-US" sz="3200" dirty="0"/>
          </a:p>
          <a:p>
            <a:r>
              <a:rPr lang="en-US" sz="3200" dirty="0"/>
              <a:t>In practical terms, as long as your sample is fairly large (&gt; N = 30), outliers (non-linearity &amp; heterogeneity) are a much more pressing concern than normality</a:t>
            </a:r>
          </a:p>
          <a:p>
            <a:endParaRPr lang="en-US" sz="3200" dirty="0"/>
          </a:p>
          <a:p>
            <a:r>
              <a:rPr lang="en-US" sz="3200" dirty="0"/>
              <a:t>However, non-normal residuals may occur along with violations of linearity and or homogeneity of variance …</a:t>
            </a:r>
          </a:p>
        </p:txBody>
      </p:sp>
    </p:spTree>
    <p:extLst>
      <p:ext uri="{BB962C8B-B14F-4D97-AF65-F5344CB8AC3E}">
        <p14:creationId xmlns:p14="http://schemas.microsoft.com/office/powerpoint/2010/main" val="7167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Captions (and labels) are not optional!</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28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p:txBody>
      </p:sp>
    </p:spTree>
    <p:extLst>
      <p:ext uri="{BB962C8B-B14F-4D97-AF65-F5344CB8AC3E}">
        <p14:creationId xmlns:p14="http://schemas.microsoft.com/office/powerpoint/2010/main" val="24745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25" name="Object 1"/>
          <p:cNvGraphicFramePr>
            <a:graphicFrameLocks noChangeAspect="1"/>
          </p:cNvGraphicFramePr>
          <p:nvPr>
            <p:extLst>
              <p:ext uri="{D42A27DB-BD31-4B8C-83A1-F6EECF244321}">
                <p14:modId xmlns:p14="http://schemas.microsoft.com/office/powerpoint/2010/main" val="1082132338"/>
              </p:ext>
            </p:extLst>
          </p:nvPr>
        </p:nvGraphicFramePr>
        <p:xfrm>
          <a:off x="3009900" y="1417638"/>
          <a:ext cx="5816600" cy="5521325"/>
        </p:xfrm>
        <a:graphic>
          <a:graphicData uri="http://schemas.openxmlformats.org/presentationml/2006/ole">
            <mc:AlternateContent xmlns:mc="http://schemas.openxmlformats.org/markup-compatibility/2006">
              <mc:Choice xmlns:v="urn:schemas-microsoft-com:vml" Requires="v">
                <p:oleObj name="Picture" r:id="rId3" imgW="2654300" imgH="2501900" progId="Word.Picture.8">
                  <p:embed/>
                </p:oleObj>
              </mc:Choice>
              <mc:Fallback>
                <p:oleObj name="Picture" r:id="rId3" imgW="2654300" imgH="2501900" progId="Word.Picture.8">
                  <p:embed/>
                  <p:pic>
                    <p:nvPicPr>
                      <p:cNvPr id="1025" name="Object 1"/>
                      <p:cNvPicPr>
                        <a:picLocks noChangeAspect="1" noChangeArrowheads="1"/>
                      </p:cNvPicPr>
                      <p:nvPr/>
                    </p:nvPicPr>
                    <p:blipFill>
                      <a:blip r:embed="rId4"/>
                      <a:srcRect/>
                      <a:stretch>
                        <a:fillRect/>
                      </a:stretch>
                    </p:blipFill>
                    <p:spPr bwMode="auto">
                      <a:xfrm>
                        <a:off x="3009900" y="1417638"/>
                        <a:ext cx="5816600" cy="55213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10182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bwMode="auto">
          <a:xfrm>
            <a:off x="2534753" y="1690688"/>
            <a:ext cx="7804999" cy="4624118"/>
          </a:xfrm>
          <a:prstGeom prst="rect">
            <a:avLst/>
          </a:prstGeom>
          <a:noFill/>
          <a:ln w="9525">
            <a:noFill/>
            <a:miter lim="800000"/>
            <a:headEnd/>
            <a:tailEnd/>
          </a:ln>
        </p:spPr>
      </p:pic>
    </p:spTree>
    <p:extLst>
      <p:ext uri="{BB962C8B-B14F-4D97-AF65-F5344CB8AC3E}">
        <p14:creationId xmlns:p14="http://schemas.microsoft.com/office/powerpoint/2010/main" val="495396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5" name="Picture 4">
            <a:extLst>
              <a:ext uri="{FF2B5EF4-FFF2-40B4-BE49-F238E27FC236}">
                <a16:creationId xmlns:a16="http://schemas.microsoft.com/office/drawing/2014/main" id="{D46F6E65-59DD-6F4F-B000-FA967630FE3B}"/>
              </a:ext>
            </a:extLst>
          </p:cNvPr>
          <p:cNvPicPr>
            <a:picLocks noChangeAspect="1"/>
          </p:cNvPicPr>
          <p:nvPr/>
        </p:nvPicPr>
        <p:blipFill>
          <a:blip r:embed="rId3"/>
          <a:stretch>
            <a:fillRect/>
          </a:stretch>
        </p:blipFill>
        <p:spPr>
          <a:xfrm>
            <a:off x="3194050" y="4417451"/>
            <a:ext cx="5803900" cy="2451100"/>
          </a:xfrm>
          <a:prstGeom prst="rect">
            <a:avLst/>
          </a:prstGeom>
        </p:spPr>
      </p:pic>
    </p:spTree>
    <p:extLst>
      <p:ext uri="{BB962C8B-B14F-4D97-AF65-F5344CB8AC3E}">
        <p14:creationId xmlns:p14="http://schemas.microsoft.com/office/powerpoint/2010/main" val="4041622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3" name="Picture 2">
            <a:extLst>
              <a:ext uri="{FF2B5EF4-FFF2-40B4-BE49-F238E27FC236}">
                <a16:creationId xmlns:a16="http://schemas.microsoft.com/office/drawing/2014/main" id="{E47A708D-FB26-B945-B353-7FEC063F716E}"/>
              </a:ext>
            </a:extLst>
          </p:cNvPr>
          <p:cNvPicPr>
            <a:picLocks noChangeAspect="1"/>
          </p:cNvPicPr>
          <p:nvPr/>
        </p:nvPicPr>
        <p:blipFill>
          <a:blip r:embed="rId3"/>
          <a:stretch>
            <a:fillRect/>
          </a:stretch>
        </p:blipFill>
        <p:spPr>
          <a:xfrm>
            <a:off x="3194050" y="4351386"/>
            <a:ext cx="5803900" cy="2451100"/>
          </a:xfrm>
          <a:prstGeom prst="rect">
            <a:avLst/>
          </a:prstGeom>
        </p:spPr>
      </p:pic>
    </p:spTree>
    <p:extLst>
      <p:ext uri="{BB962C8B-B14F-4D97-AF65-F5344CB8AC3E}">
        <p14:creationId xmlns:p14="http://schemas.microsoft.com/office/powerpoint/2010/main" val="2237111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431729"/>
            <a:ext cx="10515600" cy="4667250"/>
          </a:xfrm>
        </p:spPr>
        <p:txBody>
          <a:bodyPr>
            <a:no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a:p>
            <a:r>
              <a:rPr lang="en-US" dirty="0"/>
              <a:t>Message trumps beauty</a:t>
            </a:r>
          </a:p>
          <a:p>
            <a:r>
              <a:rPr lang="en-US" dirty="0"/>
              <a:t>Get the right tool</a:t>
            </a:r>
          </a:p>
        </p:txBody>
      </p:sp>
    </p:spTree>
    <p:extLst>
      <p:ext uri="{BB962C8B-B14F-4D97-AF65-F5344CB8AC3E}">
        <p14:creationId xmlns:p14="http://schemas.microsoft.com/office/powerpoint/2010/main" val="497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03B8C-A72A-ED0E-77A8-E2FF6A799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C6B34-817D-9CF8-3EB1-0D33D75E65E1}"/>
              </a:ext>
            </a:extLst>
          </p:cNvPr>
          <p:cNvSpPr>
            <a:spLocks noGrp="1"/>
          </p:cNvSpPr>
          <p:nvPr>
            <p:ph type="title"/>
          </p:nvPr>
        </p:nvSpPr>
        <p:spPr/>
        <p:txBody>
          <a:bodyPr/>
          <a:lstStyle/>
          <a:p>
            <a:r>
              <a:rPr lang="en-US" dirty="0"/>
              <a:t>A well-known nonlinear association</a:t>
            </a:r>
          </a:p>
        </p:txBody>
      </p:sp>
      <p:pic>
        <p:nvPicPr>
          <p:cNvPr id="6" name="Picture 5">
            <a:extLst>
              <a:ext uri="{FF2B5EF4-FFF2-40B4-BE49-F238E27FC236}">
                <a16:creationId xmlns:a16="http://schemas.microsoft.com/office/drawing/2014/main" id="{B5575889-394E-EA46-2C71-057642B0FAA2}"/>
              </a:ext>
            </a:extLst>
          </p:cNvPr>
          <p:cNvPicPr>
            <a:picLocks noChangeAspect="1"/>
          </p:cNvPicPr>
          <p:nvPr/>
        </p:nvPicPr>
        <p:blipFill>
          <a:blip r:embed="rId2"/>
          <a:stretch>
            <a:fillRect/>
          </a:stretch>
        </p:blipFill>
        <p:spPr>
          <a:xfrm>
            <a:off x="1369473" y="1959392"/>
            <a:ext cx="4429748" cy="3865813"/>
          </a:xfrm>
          <a:prstGeom prst="rect">
            <a:avLst/>
          </a:prstGeom>
        </p:spPr>
      </p:pic>
      <p:pic>
        <p:nvPicPr>
          <p:cNvPr id="5" name="Picture 4">
            <a:extLst>
              <a:ext uri="{FF2B5EF4-FFF2-40B4-BE49-F238E27FC236}">
                <a16:creationId xmlns:a16="http://schemas.microsoft.com/office/drawing/2014/main" id="{6DBEFA5D-F05B-9440-7DDE-2AF96E3B5D68}"/>
              </a:ext>
            </a:extLst>
          </p:cNvPr>
          <p:cNvPicPr>
            <a:picLocks noChangeAspect="1"/>
          </p:cNvPicPr>
          <p:nvPr/>
        </p:nvPicPr>
        <p:blipFill>
          <a:blip r:embed="rId3"/>
          <a:stretch>
            <a:fillRect/>
          </a:stretch>
        </p:blipFill>
        <p:spPr>
          <a:xfrm>
            <a:off x="6096000" y="1959392"/>
            <a:ext cx="4429748" cy="3865814"/>
          </a:xfrm>
          <a:prstGeom prst="rect">
            <a:avLst/>
          </a:prstGeom>
        </p:spPr>
      </p:pic>
    </p:spTree>
    <p:extLst>
      <p:ext uri="{BB962C8B-B14F-4D97-AF65-F5344CB8AC3E}">
        <p14:creationId xmlns:p14="http://schemas.microsoft.com/office/powerpoint/2010/main" val="7997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BF9CE-5D4F-8C6C-792C-D09A6DB0F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93A60-A924-DD1B-64D5-943D6DA1FE4A}"/>
              </a:ext>
            </a:extLst>
          </p:cNvPr>
          <p:cNvSpPr>
            <a:spLocks noGrp="1"/>
          </p:cNvSpPr>
          <p:nvPr>
            <p:ph type="title"/>
          </p:nvPr>
        </p:nvSpPr>
        <p:spPr/>
        <p:txBody>
          <a:bodyPr/>
          <a:lstStyle/>
          <a:p>
            <a:r>
              <a:rPr lang="en-US" dirty="0"/>
              <a:t>A well-known nonlinear association</a:t>
            </a:r>
          </a:p>
        </p:txBody>
      </p:sp>
      <p:pic>
        <p:nvPicPr>
          <p:cNvPr id="4" name="Picture 3">
            <a:extLst>
              <a:ext uri="{FF2B5EF4-FFF2-40B4-BE49-F238E27FC236}">
                <a16:creationId xmlns:a16="http://schemas.microsoft.com/office/drawing/2014/main" id="{C020E0F4-3638-F31F-F969-6F20308B2F23}"/>
              </a:ext>
            </a:extLst>
          </p:cNvPr>
          <p:cNvPicPr>
            <a:picLocks noChangeAspect="1"/>
          </p:cNvPicPr>
          <p:nvPr/>
        </p:nvPicPr>
        <p:blipFill>
          <a:blip r:embed="rId2"/>
          <a:stretch>
            <a:fillRect/>
          </a:stretch>
        </p:blipFill>
        <p:spPr>
          <a:xfrm>
            <a:off x="838200" y="1943349"/>
            <a:ext cx="4429748" cy="3865813"/>
          </a:xfrm>
          <a:prstGeom prst="rect">
            <a:avLst/>
          </a:prstGeom>
        </p:spPr>
      </p:pic>
      <p:sp>
        <p:nvSpPr>
          <p:cNvPr id="5" name="TextBox 4">
            <a:extLst>
              <a:ext uri="{FF2B5EF4-FFF2-40B4-BE49-F238E27FC236}">
                <a16:creationId xmlns:a16="http://schemas.microsoft.com/office/drawing/2014/main" id="{69A27A80-C311-25AE-404A-308A15F2801F}"/>
              </a:ext>
            </a:extLst>
          </p:cNvPr>
          <p:cNvSpPr txBox="1"/>
          <p:nvPr/>
        </p:nvSpPr>
        <p:spPr>
          <a:xfrm>
            <a:off x="5267948" y="3429000"/>
            <a:ext cx="628698" cy="523220"/>
          </a:xfrm>
          <a:prstGeom prst="rect">
            <a:avLst/>
          </a:prstGeom>
          <a:noFill/>
        </p:spPr>
        <p:txBody>
          <a:bodyPr wrap="none" rtlCol="0">
            <a:spAutoFit/>
          </a:bodyPr>
          <a:lstStyle/>
          <a:p>
            <a:r>
              <a:rPr lang="en-US" sz="2800" b="1" dirty="0"/>
              <a:t>OR</a:t>
            </a:r>
          </a:p>
        </p:txBody>
      </p:sp>
      <p:pic>
        <p:nvPicPr>
          <p:cNvPr id="10" name="Picture 9">
            <a:extLst>
              <a:ext uri="{FF2B5EF4-FFF2-40B4-BE49-F238E27FC236}">
                <a16:creationId xmlns:a16="http://schemas.microsoft.com/office/drawing/2014/main" id="{B7CDA62A-0CF2-FF2F-8A79-15BEC0CE1149}"/>
              </a:ext>
            </a:extLst>
          </p:cNvPr>
          <p:cNvPicPr>
            <a:picLocks noChangeAspect="1"/>
          </p:cNvPicPr>
          <p:nvPr/>
        </p:nvPicPr>
        <p:blipFill>
          <a:blip r:embed="rId3"/>
          <a:stretch>
            <a:fillRect/>
          </a:stretch>
        </p:blipFill>
        <p:spPr>
          <a:xfrm>
            <a:off x="6295356" y="2018894"/>
            <a:ext cx="4429749" cy="3865814"/>
          </a:xfrm>
          <a:prstGeom prst="rect">
            <a:avLst/>
          </a:prstGeom>
        </p:spPr>
      </p:pic>
    </p:spTree>
    <p:extLst>
      <p:ext uri="{BB962C8B-B14F-4D97-AF65-F5344CB8AC3E}">
        <p14:creationId xmlns:p14="http://schemas.microsoft.com/office/powerpoint/2010/main" val="220915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A7829-6082-DCB7-654B-F1E6E5BBC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44362-3A2F-4D01-DEB0-9F431DD9D375}"/>
              </a:ext>
            </a:extLst>
          </p:cNvPr>
          <p:cNvSpPr>
            <a:spLocks noGrp="1"/>
          </p:cNvSpPr>
          <p:nvPr>
            <p:ph type="title"/>
          </p:nvPr>
        </p:nvSpPr>
        <p:spPr/>
        <p:txBody>
          <a:bodyPr/>
          <a:lstStyle/>
          <a:p>
            <a:r>
              <a:rPr lang="en-US" dirty="0"/>
              <a:t>A well-known nonlinear association</a:t>
            </a:r>
          </a:p>
        </p:txBody>
      </p:sp>
      <p:pic>
        <p:nvPicPr>
          <p:cNvPr id="4" name="Picture 3">
            <a:extLst>
              <a:ext uri="{FF2B5EF4-FFF2-40B4-BE49-F238E27FC236}">
                <a16:creationId xmlns:a16="http://schemas.microsoft.com/office/drawing/2014/main" id="{2C786616-2D9D-E5F4-B252-23FBCD54ED9E}"/>
              </a:ext>
            </a:extLst>
          </p:cNvPr>
          <p:cNvPicPr>
            <a:picLocks noChangeAspect="1"/>
          </p:cNvPicPr>
          <p:nvPr/>
        </p:nvPicPr>
        <p:blipFill>
          <a:blip r:embed="rId2"/>
          <a:stretch>
            <a:fillRect/>
          </a:stretch>
        </p:blipFill>
        <p:spPr>
          <a:xfrm>
            <a:off x="838200" y="1943349"/>
            <a:ext cx="4429748" cy="3865813"/>
          </a:xfrm>
          <a:prstGeom prst="rect">
            <a:avLst/>
          </a:prstGeom>
        </p:spPr>
      </p:pic>
      <p:pic>
        <p:nvPicPr>
          <p:cNvPr id="6" name="Picture 5">
            <a:extLst>
              <a:ext uri="{FF2B5EF4-FFF2-40B4-BE49-F238E27FC236}">
                <a16:creationId xmlns:a16="http://schemas.microsoft.com/office/drawing/2014/main" id="{1D6E6CCF-5854-1D9B-30DD-7B184DDC1636}"/>
              </a:ext>
            </a:extLst>
          </p:cNvPr>
          <p:cNvPicPr>
            <a:picLocks noChangeAspect="1"/>
          </p:cNvPicPr>
          <p:nvPr/>
        </p:nvPicPr>
        <p:blipFill>
          <a:blip r:embed="rId3"/>
          <a:stretch>
            <a:fillRect/>
          </a:stretch>
        </p:blipFill>
        <p:spPr>
          <a:xfrm>
            <a:off x="6231691" y="1943349"/>
            <a:ext cx="4427838" cy="3864146"/>
          </a:xfrm>
          <a:prstGeom prst="rect">
            <a:avLst/>
          </a:prstGeom>
        </p:spPr>
      </p:pic>
    </p:spTree>
    <p:extLst>
      <p:ext uri="{BB962C8B-B14F-4D97-AF65-F5344CB8AC3E}">
        <p14:creationId xmlns:p14="http://schemas.microsoft.com/office/powerpoint/2010/main" val="1305817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3401</TotalTime>
  <Words>1506</Words>
  <Application>Microsoft Macintosh PowerPoint</Application>
  <PresentationFormat>Widescreen</PresentationFormat>
  <Paragraphs>278</Paragraphs>
  <Slides>66</Slides>
  <Notes>29</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0" baseType="lpstr">
      <vt:lpstr>Arial</vt:lpstr>
      <vt:lpstr>Calibri</vt:lpstr>
      <vt:lpstr>Office Theme</vt:lpstr>
      <vt:lpstr>Picture</vt:lpstr>
      <vt:lpstr>Data Visualization and Bias</vt:lpstr>
      <vt:lpstr>Aims</vt:lpstr>
      <vt:lpstr>Assumptions</vt:lpstr>
      <vt:lpstr>Additivity and Linearity</vt:lpstr>
      <vt:lpstr>Normally Distributed</vt:lpstr>
      <vt:lpstr>When does the assumption of normality matter?</vt:lpstr>
      <vt:lpstr>A well-known nonlinear association</vt:lpstr>
      <vt:lpstr>A well-known nonlinear association</vt:lpstr>
      <vt:lpstr>A well-known nonlinear association</vt:lpstr>
      <vt:lpstr>Homoscedasticity/ Homogeneity of Variance</vt:lpstr>
      <vt:lpstr>Homoscedasticity/ Homogeneity of Variance</vt:lpstr>
      <vt:lpstr>Homoscedasticity/ Homogeneity of Variance</vt:lpstr>
      <vt:lpstr>Spotting Outliers</vt:lpstr>
      <vt:lpstr>PowerPoint Presentation</vt:lpstr>
      <vt:lpstr>Spotting Normality</vt:lpstr>
      <vt:lpstr>What happens when assumptions are violated?</vt:lpstr>
      <vt:lpstr>Transforming Data</vt:lpstr>
      <vt:lpstr>Log Transformation</vt:lpstr>
      <vt:lpstr>Square Root Transformation</vt:lpstr>
      <vt:lpstr>How do you decide?</vt:lpstr>
      <vt:lpstr>Data Visualization</vt:lpstr>
      <vt:lpstr>The Art of Presenting Data</vt:lpstr>
      <vt:lpstr>PowerPoint Presentation</vt:lpstr>
      <vt:lpstr>What’s wrong with this graph?</vt:lpstr>
      <vt:lpstr>What’s wrong with this graph?</vt:lpstr>
      <vt:lpstr>What’s wrong with this graph?</vt:lpstr>
      <vt:lpstr>What’s wrong with this graph?</vt:lpstr>
      <vt:lpstr>What’s wrong with this graph?</vt:lpstr>
      <vt:lpstr>Watch out for accidental messages!</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Histograms</vt:lpstr>
      <vt:lpstr>Boxplots (box-whisker diagrams)</vt:lpstr>
      <vt:lpstr>Boxplots</vt:lpstr>
      <vt:lpstr>Spotting Outliers</vt:lpstr>
      <vt:lpstr>PowerPoint Presentation</vt:lpstr>
      <vt:lpstr>Error Bars in Charts</vt:lpstr>
      <vt:lpstr>Bar Graph: One Independent Variable</vt:lpstr>
      <vt:lpstr>Bar Graphs</vt:lpstr>
      <vt:lpstr>Bar Graph: Two Independent Variables</vt:lpstr>
      <vt:lpstr>Bar Graph: Mixed Designs</vt:lpstr>
      <vt:lpstr>Line Graphs</vt:lpstr>
      <vt:lpstr>Line Graphs</vt:lpstr>
      <vt:lpstr>Scatterplots</vt:lpstr>
      <vt:lpstr>Simple Scatterplot</vt:lpstr>
      <vt:lpstr>Grouped Scatterplot</vt:lpstr>
      <vt:lpstr>Matrix Scatterplot</vt:lpstr>
      <vt:lpstr>Some Basic Guidelines</vt:lpstr>
      <vt:lpstr>Some Basic Guidelines</vt:lpstr>
      <vt:lpstr>Some Basic Guidelines</vt:lpstr>
      <vt:lpstr>Use Color Effectively</vt:lpstr>
      <vt:lpstr>Some Basic Guidelines</vt:lpstr>
      <vt:lpstr>Do not mislead the reader</vt:lpstr>
      <vt:lpstr>Captions (and labels) are not optional!</vt:lpstr>
      <vt:lpstr>Some Basic Guidelines</vt:lpstr>
      <vt:lpstr>Avoid chart junk!</vt:lpstr>
      <vt:lpstr>Avoid chart junk!</vt:lpstr>
      <vt:lpstr>Message trumps beauty</vt:lpstr>
      <vt:lpstr>Message trumps beauty</vt:lpstr>
      <vt:lpstr>Some Basic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83</cp:revision>
  <dcterms:created xsi:type="dcterms:W3CDTF">2021-01-14T20:20:19Z</dcterms:created>
  <dcterms:modified xsi:type="dcterms:W3CDTF">2024-02-07T19:24:31Z</dcterms:modified>
</cp:coreProperties>
</file>